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72" r:id="rId2"/>
    <p:sldId id="304" r:id="rId3"/>
    <p:sldId id="274" r:id="rId4"/>
    <p:sldId id="293" r:id="rId5"/>
    <p:sldId id="292" r:id="rId6"/>
    <p:sldId id="290" r:id="rId7"/>
    <p:sldId id="291" r:id="rId8"/>
    <p:sldId id="289" r:id="rId9"/>
    <p:sldId id="280" r:id="rId10"/>
    <p:sldId id="258" r:id="rId11"/>
    <p:sldId id="305" r:id="rId12"/>
    <p:sldId id="288" r:id="rId13"/>
    <p:sldId id="263" r:id="rId14"/>
    <p:sldId id="257" r:id="rId15"/>
    <p:sldId id="294" r:id="rId16"/>
    <p:sldId id="268" r:id="rId17"/>
    <p:sldId id="295" r:id="rId18"/>
    <p:sldId id="296" r:id="rId19"/>
    <p:sldId id="297" r:id="rId20"/>
    <p:sldId id="260" r:id="rId21"/>
    <p:sldId id="300" r:id="rId22"/>
    <p:sldId id="302" r:id="rId23"/>
    <p:sldId id="269" r:id="rId24"/>
    <p:sldId id="270" r:id="rId25"/>
    <p:sldId id="271" r:id="rId26"/>
    <p:sldId id="298" r:id="rId27"/>
    <p:sldId id="299" r:id="rId28"/>
    <p:sldId id="30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-416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6100-1CE7-4FC1-9BC3-19AE397E8463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6C06D-D7FC-47B3-9070-C855C89E57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5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8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3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86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8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8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3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6C06D-D7FC-47B3-9070-C855C89E57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4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7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3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2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7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8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8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3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7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79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7F7FA70-D4D6-43A9-A5C6-488E8FD3E34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8132EE-C6AF-4375-9D7D-831840D825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3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ijah.cs.cmu.edu/DOCS/satya-mobicase201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ijah.cs.cmu.edu/DOCS/satya-mobicase2014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ijah.cs.cmu.edu/DOCS/echeverria-mobicase2014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.uniroma2.it/courses/sdcc1415/progetti/fog_bonomi2012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3.png"/><Relationship Id="rId3" Type="http://schemas.openxmlformats.org/officeDocument/2006/relationships/image" Target="../media/image42.png"/><Relationship Id="rId7" Type="http://schemas.openxmlformats.org/officeDocument/2006/relationships/image" Target="../media/image69.jpeg"/><Relationship Id="rId12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72.jpeg"/><Relationship Id="rId5" Type="http://schemas.openxmlformats.org/officeDocument/2006/relationships/image" Target="../media/image68.jpe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image" Target="../media/image29.gif"/><Relationship Id="rId9" Type="http://schemas.openxmlformats.org/officeDocument/2006/relationships/image" Target="../media/image70.png"/><Relationship Id="rId1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32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1" Type="http://schemas.openxmlformats.org/officeDocument/2006/relationships/image" Target="../media/image71.png"/><Relationship Id="rId5" Type="http://schemas.openxmlformats.org/officeDocument/2006/relationships/image" Target="../media/image29.gif"/><Relationship Id="rId15" Type="http://schemas.openxmlformats.org/officeDocument/2006/relationships/image" Target="../media/image50.jpeg"/><Relationship Id="rId10" Type="http://schemas.openxmlformats.org/officeDocument/2006/relationships/image" Target="../media/image70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32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1" Type="http://schemas.openxmlformats.org/officeDocument/2006/relationships/image" Target="../media/image71.png"/><Relationship Id="rId5" Type="http://schemas.openxmlformats.org/officeDocument/2006/relationships/image" Target="../media/image29.gif"/><Relationship Id="rId15" Type="http://schemas.openxmlformats.org/officeDocument/2006/relationships/image" Target="../media/image50.jpeg"/><Relationship Id="rId10" Type="http://schemas.openxmlformats.org/officeDocument/2006/relationships/image" Target="../media/image70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.uniroma2.it/courses/sdcc1415/progetti/fog_bonomi2012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lijah.cs.cmu.edu/DOCS/satya-mobicase2014.pdf" TargetMode="External"/><Relationship Id="rId2" Type="http://schemas.openxmlformats.org/officeDocument/2006/relationships/hyperlink" Target="http://elijah.cs.cmu.edu/DOCS/echeverria-mobicase20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ferences.computer.org/sec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12" Type="http://schemas.openxmlformats.org/officeDocument/2006/relationships/image" Target="../media/image37.jpeg"/><Relationship Id="rId17" Type="http://schemas.openxmlformats.org/officeDocument/2006/relationships/image" Target="../media/image42.png"/><Relationship Id="rId2" Type="http://schemas.openxmlformats.org/officeDocument/2006/relationships/image" Target="../media/image29.gif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jpeg"/><Relationship Id="rId1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image" Target="../media/image29.gif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0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12" Type="http://schemas.openxmlformats.org/officeDocument/2006/relationships/image" Target="../media/image48.jpe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7.png"/><Relationship Id="rId5" Type="http://schemas.openxmlformats.org/officeDocument/2006/relationships/image" Target="../media/image43.jpeg"/><Relationship Id="rId15" Type="http://schemas.openxmlformats.org/officeDocument/2006/relationships/image" Target="../media/image49.png"/><Relationship Id="rId10" Type="http://schemas.microsoft.com/office/2007/relationships/hdphoto" Target="../media/hdphoto3.wdp"/><Relationship Id="rId4" Type="http://schemas.openxmlformats.org/officeDocument/2006/relationships/image" Target="../media/image29.gif"/><Relationship Id="rId9" Type="http://schemas.openxmlformats.org/officeDocument/2006/relationships/image" Target="../media/image46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ognetworks.org/" TargetMode="External"/><Relationship Id="rId2" Type="http://schemas.openxmlformats.org/officeDocument/2006/relationships/hyperlink" Target="http://elijah.cs.cmu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tsi.org/technologies-clusters/technologies/mobile-edge-computing" TargetMode="External"/><Relationship Id="rId4" Type="http://schemas.openxmlformats.org/officeDocument/2006/relationships/hyperlink" Target="http://www.openfogconsortium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6101" y="4960137"/>
            <a:ext cx="7943499" cy="146304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Edge Computing, Fog computing, and cloudlet. what the heck are they?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 dirty="0" smtClean="0"/>
              <a:t>Sung-</a:t>
            </a:r>
            <a:r>
              <a:rPr lang="en-US" altLang="ko-KR" sz="2800" dirty="0" err="1" smtClean="0"/>
              <a:t>Ju</a:t>
            </a:r>
            <a:r>
              <a:rPr lang="en-US" altLang="ko-KR" sz="2800" dirty="0" smtClean="0"/>
              <a:t> Lee</a:t>
            </a:r>
          </a:p>
          <a:p>
            <a:r>
              <a:rPr lang="en-US" altLang="ko-KR" dirty="0" smtClean="0"/>
              <a:t>School of Computing</a:t>
            </a:r>
          </a:p>
          <a:p>
            <a:r>
              <a:rPr lang="en-US" altLang="ko-KR" dirty="0" smtClean="0"/>
              <a:t>KAIST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6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Cloudlet (CMU)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311051" cy="4351338"/>
          </a:xfrm>
        </p:spPr>
        <p:txBody>
          <a:bodyPr wrap="square">
            <a:noAutofit/>
          </a:bodyPr>
          <a:lstStyle/>
          <a:p>
            <a:pPr algn="just"/>
            <a:r>
              <a:rPr lang="en-US" altLang="zh-TW" sz="2000" dirty="0"/>
              <a:t>Resource poverty of a mobile device can be addressed </a:t>
            </a:r>
            <a:r>
              <a:rPr lang="en-US" altLang="zh-TW" sz="2000" dirty="0" smtClean="0"/>
              <a:t>by </a:t>
            </a:r>
            <a:r>
              <a:rPr lang="en-US" altLang="zh-TW" sz="2000" dirty="0"/>
              <a:t>using a nearby </a:t>
            </a:r>
            <a:r>
              <a:rPr lang="en-US" altLang="zh-TW" sz="2000" dirty="0" smtClean="0"/>
              <a:t>resource rich cloudlet</a:t>
            </a:r>
          </a:p>
          <a:p>
            <a:endParaRPr lang="en-US" altLang="ko-KR" sz="2000" dirty="0"/>
          </a:p>
          <a:p>
            <a:r>
              <a:rPr lang="en-US" altLang="zh-TW" sz="2000" dirty="0"/>
              <a:t>The end-to-end response time of applications executing in the cloudlet needs to be fast (few milliseconds) and predictable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zh-TW" sz="2000" dirty="0"/>
              <a:t>Cloudlets are decentralized and widely-dispersed Internet </a:t>
            </a:r>
            <a:r>
              <a:rPr lang="en-US" altLang="zh-TW" sz="2000" dirty="0" smtClean="0"/>
              <a:t>infrastructure</a:t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r>
              <a:rPr lang="en-US" altLang="ko-KR" sz="2000" dirty="0" smtClean="0"/>
              <a:t>Focusing on resource intensive, but interactive mobile application</a:t>
            </a:r>
            <a:endParaRPr lang="ko-KR" altLang="en-US" sz="2000" dirty="0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31670" cy="4280022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Satyanarayanan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M et al., "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Cloudlets: at the Leading Edge of Mobile-Cloud Convergence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MobiCASE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6875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Cloudlet (CMU)</a:t>
            </a:r>
            <a:endParaRPr lang="ko-KR" altLang="en-US" dirty="0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31670" cy="4280022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Satyanarayanan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et al., "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Cloudlets: at the Leading Edge of Mobile-Cloud Convergence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en-US" altLang="ko-KR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MobiCASE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449" y="2084832"/>
            <a:ext cx="52723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en-US" altLang="zh-TW" sz="2000" dirty="0">
                <a:solidFill>
                  <a:prstClr val="black"/>
                </a:solidFill>
              </a:rPr>
              <a:t>Resource poverty of a mobile device can be addressed by using a nearby resource rich cloudlet</a:t>
            </a:r>
          </a:p>
          <a:p>
            <a:pPr latinLnBrk="0"/>
            <a:endParaRPr lang="en-US" altLang="ko-KR" sz="2000" dirty="0">
              <a:solidFill>
                <a:prstClr val="black"/>
              </a:solidFill>
            </a:endParaRPr>
          </a:p>
          <a:p>
            <a:pPr latinLnBrk="0"/>
            <a:r>
              <a:rPr lang="en-US" altLang="zh-TW" sz="2000" dirty="0">
                <a:solidFill>
                  <a:prstClr val="black"/>
                </a:solidFill>
              </a:rPr>
              <a:t>The end-to-end response time of applications executing in the cloudlet needs to be fast (few milliseconds) and predictable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atinLnBrk="0"/>
            <a:endParaRPr lang="en-US" altLang="ko-KR" sz="2000" dirty="0">
              <a:solidFill>
                <a:prstClr val="black"/>
              </a:solidFill>
            </a:endParaRPr>
          </a:p>
          <a:p>
            <a:pPr latinLnBrk="0"/>
            <a:r>
              <a:rPr lang="en-US" altLang="zh-TW" sz="2000" dirty="0">
                <a:solidFill>
                  <a:prstClr val="black"/>
                </a:solidFill>
              </a:rPr>
              <a:t>Cloudlets are decentralized and widely-dispersed Internet infrastructure</a:t>
            </a:r>
            <a:br>
              <a:rPr lang="en-US" altLang="zh-TW" sz="2000" dirty="0">
                <a:solidFill>
                  <a:prstClr val="black"/>
                </a:solidFill>
              </a:rPr>
            </a:br>
            <a:endParaRPr lang="en-US" altLang="zh-TW" sz="2000" dirty="0">
              <a:solidFill>
                <a:prstClr val="black"/>
              </a:solidFill>
            </a:endParaRPr>
          </a:p>
          <a:p>
            <a:pPr latinLnBrk="0"/>
            <a:r>
              <a:rPr lang="en-US" altLang="ko-KR" sz="2000" dirty="0">
                <a:solidFill>
                  <a:prstClr val="black"/>
                </a:solidFill>
              </a:rPr>
              <a:t>Focusing on resource intensive, but interactive mobile application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Cloudlet (CMU)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4128" y="1894541"/>
            <a:ext cx="9720073" cy="4414819"/>
          </a:xfrm>
        </p:spPr>
        <p:txBody>
          <a:bodyPr/>
          <a:lstStyle/>
          <a:p>
            <a:r>
              <a:rPr lang="en-US" altLang="ko-KR" dirty="0" smtClean="0"/>
              <a:t>Architecture overview</a:t>
            </a:r>
          </a:p>
          <a:p>
            <a:pPr lvl="1"/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425"/>
          <a:stretch/>
        </p:blipFill>
        <p:spPr>
          <a:xfrm>
            <a:off x="3078567" y="2284025"/>
            <a:ext cx="6028485" cy="39276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7448" y="6396335"/>
            <a:ext cx="9872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Echeverria, et al., "</a:t>
            </a:r>
            <a:r>
              <a:rPr lang="en-US" altLang="ko-KR" sz="1200" dirty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  <a:hlinkClick r:id="rId4"/>
              </a:rPr>
              <a:t>On-Demand VM Provisioning for Cloudlet-Based Cyber-Foraging in Resource-Constrained Environments</a:t>
            </a:r>
            <a:r>
              <a:rPr lang="en-US" altLang="ko-KR" sz="1200" dirty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,“ </a:t>
            </a:r>
            <a:r>
              <a:rPr lang="en-US" altLang="ko-KR" sz="1200" dirty="0" err="1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MobiCASE</a:t>
            </a:r>
            <a:r>
              <a:rPr lang="en-US" altLang="ko-KR" sz="1200" dirty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7524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Cloudlet (CMU)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 smtClean="0"/>
              <a:t>Use cases</a:t>
            </a:r>
          </a:p>
          <a:p>
            <a:pPr lvl="1"/>
            <a:r>
              <a:rPr lang="en-US" altLang="ko-KR" sz="2800" dirty="0" smtClean="0"/>
              <a:t>Face recognition</a:t>
            </a:r>
          </a:p>
          <a:p>
            <a:pPr lvl="1"/>
            <a:r>
              <a:rPr lang="en-US" altLang="ko-KR" sz="2800" dirty="0" smtClean="0"/>
              <a:t>Object recognition</a:t>
            </a:r>
          </a:p>
          <a:p>
            <a:pPr lvl="1"/>
            <a:r>
              <a:rPr lang="en-US" altLang="ko-KR" sz="2800" dirty="0" smtClean="0"/>
              <a:t>Activity recognition</a:t>
            </a:r>
          </a:p>
          <a:p>
            <a:pPr lvl="1"/>
            <a:r>
              <a:rPr lang="en-US" altLang="ko-KR" sz="2800" dirty="0" smtClean="0"/>
              <a:t>Augmented reality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t="1405" r="1811" b="1855"/>
          <a:stretch/>
        </p:blipFill>
        <p:spPr>
          <a:xfrm>
            <a:off x="6096000" y="2282092"/>
            <a:ext cx="5033108" cy="32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Fog computing (Princeton)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632938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ko-KR" sz="2000" dirty="0" smtClean="0"/>
              <a:t>A highly virtualized platform that provides compute, storage, and networking services between end devices and traditional Cloud Computing Data Centers.</a:t>
            </a:r>
          </a:p>
          <a:p>
            <a:pPr algn="just"/>
            <a:r>
              <a:rPr lang="en-US" altLang="ko-KR" sz="2000" dirty="0" smtClean="0"/>
              <a:t>Fog node can be any device with computing, storage, and network connectivity </a:t>
            </a:r>
          </a:p>
          <a:p>
            <a:pPr algn="just"/>
            <a:r>
              <a:rPr lang="en-US" altLang="ko-KR" sz="2000" dirty="0" smtClean="0"/>
              <a:t>Focusing on time-sensitive and data-intensive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application &amp; service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8" y="1980345"/>
            <a:ext cx="5267466" cy="4041898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1216011" y="6311900"/>
            <a:ext cx="98896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Flavio Bonomi, Rodolfo </a:t>
            </a:r>
            <a:r>
              <a:rPr lang="en-US" altLang="ko-KR" sz="1200" dirty="0" err="1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Milito</a:t>
            </a:r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, Jiang Zhu, </a:t>
            </a:r>
            <a:r>
              <a:rPr lang="en-US" altLang="ko-KR" sz="1200" dirty="0" err="1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Sateesh</a:t>
            </a:r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Addepalli</a:t>
            </a:r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., “</a:t>
            </a:r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  <a:hlinkClick r:id="rId3"/>
              </a:rPr>
              <a:t>Fog Computing and Its Role in the Internet of Things</a:t>
            </a:r>
            <a:r>
              <a:rPr lang="en-US" altLang="ko-KR" sz="1200" dirty="0" smtClean="0">
                <a:solidFill>
                  <a:srgbClr val="000000"/>
                </a:solidFill>
                <a:latin typeface="helvetica" panose="020B0604020202020204" pitchFamily="34" charset="0"/>
                <a:ea typeface="Malgun Gothic" panose="020B0503020000020004" pitchFamily="50" charset="-127"/>
              </a:rPr>
              <a:t>,“ ACM MCC 2012.</a:t>
            </a:r>
            <a:endParaRPr lang="en-US" altLang="ko-KR" sz="1200" b="0" i="0" dirty="0">
              <a:solidFill>
                <a:srgbClr val="000000"/>
              </a:solidFill>
              <a:effectLst/>
              <a:latin typeface="helvetica" panose="020B0604020202020204" pitchFamily="34" charset="0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7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Fog computing (Princeton)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4128" y="1924424"/>
            <a:ext cx="9720073" cy="4384936"/>
          </a:xfrm>
        </p:spPr>
        <p:txBody>
          <a:bodyPr/>
          <a:lstStyle/>
          <a:p>
            <a:r>
              <a:rPr lang="en-US" altLang="ko-KR" dirty="0" smtClean="0"/>
              <a:t>Architecture overview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78" y="2364358"/>
            <a:ext cx="6543243" cy="42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Fog computing (Princeton)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Use cases</a:t>
            </a:r>
          </a:p>
          <a:p>
            <a:pPr lvl="1"/>
            <a:r>
              <a:rPr lang="en-US" altLang="ko-KR" sz="2400" dirty="0" smtClean="0"/>
              <a:t>Connected Vehicle (CV)</a:t>
            </a:r>
          </a:p>
          <a:p>
            <a:pPr lvl="1"/>
            <a:r>
              <a:rPr lang="en-US" altLang="ko-KR" sz="2400" dirty="0" smtClean="0"/>
              <a:t>Smart Grid</a:t>
            </a:r>
          </a:p>
          <a:p>
            <a:pPr lvl="1"/>
            <a:r>
              <a:rPr lang="en-US" altLang="ko-KR" sz="2400" dirty="0" smtClean="0"/>
              <a:t>Wireless Sensors and Actuators Network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53" y="2054278"/>
            <a:ext cx="3683226" cy="3894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42" y="4250162"/>
            <a:ext cx="362000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Mobile Edge Computing (ETSI)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5531337" cy="4582990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Network architecture </a:t>
            </a:r>
            <a:r>
              <a:rPr lang="en-US" altLang="ko-KR" sz="2000" dirty="0" smtClean="0"/>
              <a:t>concept</a:t>
            </a:r>
          </a:p>
          <a:p>
            <a:r>
              <a:rPr lang="en-US" altLang="ko-KR" sz="2000" dirty="0"/>
              <a:t>Designed to be implemented at the cellular base </a:t>
            </a:r>
            <a:r>
              <a:rPr lang="en-US" altLang="ko-KR" sz="2000" dirty="0" smtClean="0"/>
              <a:t>stations</a:t>
            </a:r>
          </a:p>
          <a:p>
            <a:pPr lvl="1"/>
            <a:r>
              <a:rPr lang="en-US" altLang="ko-KR" sz="1600" dirty="0" smtClean="0"/>
              <a:t>Enable </a:t>
            </a:r>
            <a:r>
              <a:rPr lang="en-US" altLang="ko-KR" sz="1600" dirty="0"/>
              <a:t>cloud computing capabilities </a:t>
            </a:r>
            <a:r>
              <a:rPr lang="en-US" altLang="ko-KR" sz="1600" dirty="0">
                <a:solidFill>
                  <a:srgbClr val="FF0000"/>
                </a:solidFill>
              </a:rPr>
              <a:t>at the edge of the cellular network</a:t>
            </a:r>
          </a:p>
          <a:p>
            <a:pPr lvl="1"/>
            <a:r>
              <a:rPr lang="en-US" altLang="ko-KR" sz="1600" dirty="0"/>
              <a:t>Running application and performing processing task closer to the cellular customer</a:t>
            </a:r>
          </a:p>
          <a:p>
            <a:r>
              <a:rPr lang="en-US" altLang="ko-KR" sz="2000" dirty="0" smtClean="0"/>
              <a:t>Enable </a:t>
            </a:r>
            <a:r>
              <a:rPr lang="en-US" altLang="ko-KR" sz="2000" dirty="0"/>
              <a:t>flexible and rapid deployment of new application and services for customers</a:t>
            </a:r>
          </a:p>
          <a:p>
            <a:r>
              <a:rPr lang="en-US" altLang="ko-KR" sz="2000" dirty="0"/>
              <a:t>Cellular operators opens their radio access network (RAN) to authorized </a:t>
            </a:r>
            <a:r>
              <a:rPr lang="en-US" altLang="ko-KR" sz="2000" dirty="0" smtClean="0"/>
              <a:t>3</a:t>
            </a:r>
            <a:r>
              <a:rPr lang="en-US" altLang="ko-KR" sz="2000" baseline="30000" dirty="0" smtClean="0"/>
              <a:t>rd </a:t>
            </a:r>
            <a:r>
              <a:rPr lang="en-US" altLang="ko-KR" sz="2000" dirty="0" smtClean="0"/>
              <a:t>parties</a:t>
            </a:r>
          </a:p>
          <a:p>
            <a:pPr lvl="1"/>
            <a:r>
              <a:rPr lang="en-US" altLang="ko-KR" sz="1600" dirty="0"/>
              <a:t>Network congestion is reduced and perform better</a:t>
            </a:r>
          </a:p>
          <a:p>
            <a:pPr lvl="1"/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920" y="2276598"/>
            <a:ext cx="5348987" cy="3155095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“Mobile-Edge Computing – Introductory Technical White Paper”, September 2014.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97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Mobile Edge Computing (ETSI)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4128" y="1978212"/>
            <a:ext cx="9720073" cy="4331148"/>
          </a:xfrm>
        </p:spPr>
        <p:txBody>
          <a:bodyPr/>
          <a:lstStyle/>
          <a:p>
            <a:r>
              <a:rPr lang="en-US" altLang="ko-KR" dirty="0" smtClean="0"/>
              <a:t>Architecture overview</a:t>
            </a:r>
            <a:endParaRPr lang="ko-KR" altLang="en-US" dirty="0"/>
          </a:p>
        </p:txBody>
      </p:sp>
      <p:pic>
        <p:nvPicPr>
          <p:cNvPr id="6" name="Picture 2" descr="http://eecatalog.com/intel/files/2015/08/MEC-Server_we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3575328" y="2410690"/>
            <a:ext cx="4730135" cy="41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Mobile Edge Computing (ETSI)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4128" y="1775012"/>
            <a:ext cx="9720073" cy="4534348"/>
          </a:xfrm>
        </p:spPr>
        <p:txBody>
          <a:bodyPr/>
          <a:lstStyle/>
          <a:p>
            <a:r>
              <a:rPr lang="en-US" altLang="ko-KR" dirty="0" smtClean="0"/>
              <a:t>Use cases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7" r="-1"/>
          <a:stretch/>
        </p:blipFill>
        <p:spPr>
          <a:xfrm>
            <a:off x="1795814" y="2300289"/>
            <a:ext cx="8623066" cy="17554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14" y="4168587"/>
            <a:ext cx="8643347" cy="22277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“Mobile-Edge Computing – Introductory Technical White Paper”, September 2014.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90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346575" y="1876739"/>
            <a:ext cx="4210050" cy="4000980"/>
            <a:chOff x="4346575" y="1876739"/>
            <a:chExt cx="4210050" cy="4000980"/>
          </a:xfrm>
        </p:grpSpPr>
        <p:pic>
          <p:nvPicPr>
            <p:cNvPr id="2050" name="Picture 2" descr="http://www.customsoftwarelab.com/wp-content/uploads/2015/09/cloud-application-developme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575" y="2124868"/>
              <a:ext cx="4210050" cy="3752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593575" y="1876739"/>
              <a:ext cx="670806" cy="109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125900" y="2124868"/>
              <a:ext cx="786200" cy="109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72000" y="4182268"/>
              <a:ext cx="786200" cy="109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083322" y="5109975"/>
              <a:ext cx="443789" cy="616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60900" y="4493812"/>
              <a:ext cx="775943" cy="616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8" descr="http://www.technologyintegrator.net/wp-content/uploads/sites/15/2016/02/Amazon_echo.jpg?5e5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30" y="4268337"/>
            <a:ext cx="2516255" cy="191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096817" y="5294247"/>
            <a:ext cx="1351236" cy="1417995"/>
            <a:chOff x="7470775" y="752798"/>
            <a:chExt cx="2176180" cy="2283696"/>
          </a:xfrm>
        </p:grpSpPr>
        <p:pic>
          <p:nvPicPr>
            <p:cNvPr id="13" name="Picture 10" descr="http://cfile29.uf.tistory.com/image/256CE638510246F32EA58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66" r="8612"/>
            <a:stretch/>
          </p:blipFill>
          <p:spPr bwMode="auto">
            <a:xfrm>
              <a:off x="7470775" y="752798"/>
              <a:ext cx="2176180" cy="215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296285" y="2667162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Siri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76972" y="808407"/>
            <a:ext cx="3593055" cy="2878869"/>
            <a:chOff x="-3234977" y="-574010"/>
            <a:chExt cx="4782356" cy="3831775"/>
          </a:xfrm>
        </p:grpSpPr>
        <p:pic>
          <p:nvPicPr>
            <p:cNvPr id="22" name="Picture 22" descr="https://i.ytimg.com/vi/bMYhlWETBNo/hqdefaul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64" b="14291"/>
            <a:stretch/>
          </p:blipFill>
          <p:spPr bwMode="auto">
            <a:xfrm>
              <a:off x="-3123185" y="-574010"/>
              <a:ext cx="4571999" cy="253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-3234977" y="2028813"/>
              <a:ext cx="4782356" cy="1228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t"/>
              <a:r>
                <a:rPr lang="en-US" altLang="ko-KR" b="1" dirty="0">
                  <a:solidFill>
                    <a:srgbClr val="000000"/>
                  </a:solidFill>
                  <a:latin typeface="+mj-lt"/>
                </a:rPr>
                <a:t>Augmented Reality </a:t>
              </a:r>
              <a:r>
                <a:rPr lang="en-US" altLang="ko-KR" dirty="0" smtClean="0">
                  <a:solidFill>
                    <a:srgbClr val="000000"/>
                  </a:solidFill>
                  <a:latin typeface="+mj-lt"/>
                </a:rPr>
                <a:t>SingTel </a:t>
              </a:r>
              <a:r>
                <a:rPr lang="en-US" altLang="ko-KR" dirty="0" err="1">
                  <a:solidFill>
                    <a:srgbClr val="000000"/>
                  </a:solidFill>
                  <a:latin typeface="+mj-lt"/>
                </a:rPr>
                <a:t>i.luminate</a:t>
              </a:r>
              <a:r>
                <a:rPr lang="en-US" altLang="ko-KR" dirty="0">
                  <a:solidFill>
                    <a:srgbClr val="000000"/>
                  </a:solidFill>
                  <a:latin typeface="+mj-lt"/>
                </a:rPr>
                <a:t> 2010 on SingTel's Cloud Computing Offerings </a:t>
              </a:r>
              <a:endParaRPr lang="en-US" altLang="ko-KR" b="0" i="0" dirty="0">
                <a:solidFill>
                  <a:srgbClr val="000000"/>
                </a:solidFill>
                <a:effectLst/>
                <a:latin typeface="+mj-lt"/>
              </a:endParaRPr>
            </a:p>
          </p:txBody>
        </p:sp>
      </p:grpSp>
      <p:pic>
        <p:nvPicPr>
          <p:cNvPr id="24" name="Picture 20" descr="http://images.atelier.net/sites/default/files/imagecache/scale_crop_587_310/articles/422987/atelier-leap-mo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3811340"/>
            <a:ext cx="3471679" cy="18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7169856" y="334846"/>
            <a:ext cx="4166975" cy="3073082"/>
            <a:chOff x="610965" y="3570814"/>
            <a:chExt cx="4166975" cy="3073082"/>
          </a:xfrm>
        </p:grpSpPr>
        <p:sp>
          <p:nvSpPr>
            <p:cNvPr id="26" name="직사각형 25"/>
            <p:cNvSpPr/>
            <p:nvPr/>
          </p:nvSpPr>
          <p:spPr>
            <a:xfrm>
              <a:off x="610965" y="6274564"/>
              <a:ext cx="4166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Cloud game streaming </a:t>
              </a:r>
              <a:r>
                <a:rPr lang="en-US" altLang="ko-KR" dirty="0" err="1" smtClean="0"/>
                <a:t>nvidia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shield </a:t>
              </a:r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99265" y="3570814"/>
              <a:ext cx="3558769" cy="2718328"/>
              <a:chOff x="928891" y="2397200"/>
              <a:chExt cx="3558769" cy="2718328"/>
            </a:xfrm>
          </p:grpSpPr>
          <p:pic>
            <p:nvPicPr>
              <p:cNvPr id="28" name="Picture 2" descr="https://tctechcrunch2011.files.wordpress.com/2014/11/nvidia-grid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891" y="3907823"/>
                <a:ext cx="1812264" cy="1207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http://cdn.androidcommunity.com/wp-content/uploads/2014/12/shield_nvidia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65" r="9190"/>
              <a:stretch/>
            </p:blipFill>
            <p:spPr bwMode="auto">
              <a:xfrm>
                <a:off x="2741155" y="3907823"/>
                <a:ext cx="1746504" cy="1207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http://www.hawkridgesys.com/blog/wp-content/uploads/2014/01/nvidiagridvca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892" y="2397200"/>
                <a:ext cx="3558768" cy="1510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" name="직사각형 30"/>
          <p:cNvSpPr/>
          <p:nvPr/>
        </p:nvSpPr>
        <p:spPr>
          <a:xfrm>
            <a:off x="6709578" y="6131200"/>
            <a:ext cx="210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Voice recognition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760963" y="5747518"/>
            <a:ext cx="2325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Motion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Common keywords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(mostly) 3-tier </a:t>
            </a:r>
            <a:r>
              <a:rPr lang="en-US" altLang="ko-KR" dirty="0" smtClean="0"/>
              <a:t>architecture: devices, edge, cloud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Low latency</a:t>
            </a:r>
          </a:p>
          <a:p>
            <a:r>
              <a:rPr lang="en-US" altLang="ko-KR" dirty="0" smtClean="0"/>
              <a:t>Network capability</a:t>
            </a:r>
          </a:p>
          <a:p>
            <a:r>
              <a:rPr lang="en-US" altLang="ko-KR" dirty="0" smtClean="0"/>
              <a:t>Computation capability</a:t>
            </a:r>
          </a:p>
          <a:p>
            <a:r>
              <a:rPr lang="en-US" altLang="ko-KR" dirty="0" smtClean="0"/>
              <a:t>Better user </a:t>
            </a:r>
            <a:r>
              <a:rPr lang="en-US" altLang="ko-KR" dirty="0" err="1" smtClean="0"/>
              <a:t>QoS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QoE</a:t>
            </a:r>
            <a:endParaRPr lang="en-US" altLang="ko-KR" dirty="0" smtClean="0"/>
          </a:p>
          <a:p>
            <a:r>
              <a:rPr lang="en-US" altLang="ko-KR" dirty="0" smtClean="0"/>
              <a:t>Proximity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1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48" y="1359214"/>
            <a:ext cx="5481831" cy="4993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444" y="2012141"/>
            <a:ext cx="1857375" cy="1085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76595" y="4112148"/>
            <a:ext cx="1364699" cy="780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6595" y="2164849"/>
            <a:ext cx="1364699" cy="780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258" y="3937924"/>
            <a:ext cx="1838325" cy="10858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“Fog Computing and the Internet of Things: Extend the Cloud to Where the Things Are”, Cisco White Paper, 2015.</a:t>
            </a:r>
          </a:p>
        </p:txBody>
      </p:sp>
    </p:spTree>
    <p:extLst>
      <p:ext uri="{BB962C8B-B14F-4D97-AF65-F5344CB8AC3E}">
        <p14:creationId xmlns:p14="http://schemas.microsoft.com/office/powerpoint/2010/main" val="373375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05" y="942318"/>
            <a:ext cx="5481831" cy="559695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76605" y="4444769"/>
            <a:ext cx="1364699" cy="65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27" y="4329853"/>
            <a:ext cx="18669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Research 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Interfacing between</a:t>
            </a:r>
          </a:p>
          <a:p>
            <a:pPr lvl="1"/>
            <a:r>
              <a:rPr lang="en-US" altLang="ko-KR" sz="2400" dirty="0" smtClean="0"/>
              <a:t>edge cloud and main cloud</a:t>
            </a:r>
          </a:p>
          <a:p>
            <a:pPr lvl="1"/>
            <a:r>
              <a:rPr lang="en-US" altLang="ko-KR" sz="2400" dirty="0" smtClean="0"/>
              <a:t>edge cloud and edge device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733147" y="1524577"/>
            <a:ext cx="5052586" cy="4953433"/>
            <a:chOff x="553456" y="1217885"/>
            <a:chExt cx="5052586" cy="495343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421807" y="3181845"/>
              <a:ext cx="1401378" cy="83515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79045" y="3062061"/>
              <a:ext cx="1069600" cy="25817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noProof="0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kumimoji="0" lang="ko-KR" altLang="en-US" sz="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9449" r="23553" b="29549"/>
            <a:stretch/>
          </p:blipFill>
          <p:spPr>
            <a:xfrm rot="747816">
              <a:off x="1525904" y="3376103"/>
              <a:ext cx="184072" cy="2639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50100" y="3363257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56220" y="3673309"/>
              <a:ext cx="756847" cy="283714"/>
              <a:chOff x="1240022" y="3662446"/>
              <a:chExt cx="756847" cy="283714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022" y="3662446"/>
                <a:ext cx="190090" cy="283714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341674" y="3670092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>
              <a:off x="576260" y="2804257"/>
              <a:ext cx="5010104" cy="544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pic>
          <p:nvPicPr>
            <p:cNvPr id="11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908516" y="2165119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3695013" y="2488468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029282" y="2488724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V="1">
              <a:off x="2211358" y="2766573"/>
              <a:ext cx="0" cy="3116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2338303" y="2351210"/>
              <a:ext cx="610616" cy="166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6" name="직선 화살표 연결선 15"/>
            <p:cNvCxnSpPr>
              <a:stCxn id="12" idx="1"/>
              <a:endCxn id="13" idx="3"/>
            </p:cNvCxnSpPr>
            <p:nvPr/>
          </p:nvCxnSpPr>
          <p:spPr>
            <a:xfrm flipH="1">
              <a:off x="2422258" y="2637601"/>
              <a:ext cx="1310737" cy="2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3300007" y="2333314"/>
              <a:ext cx="493718" cy="205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8" name="직선 화살표 연결선 17"/>
            <p:cNvCxnSpPr>
              <a:endCxn id="12" idx="2"/>
            </p:cNvCxnSpPr>
            <p:nvPr/>
          </p:nvCxnSpPr>
          <p:spPr>
            <a:xfrm flipH="1" flipV="1">
              <a:off x="3910492" y="2786735"/>
              <a:ext cx="0" cy="29508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9" name="직선 화살표 연결선 18"/>
            <p:cNvCxnSpPr>
              <a:stCxn id="11" idx="0"/>
            </p:cNvCxnSpPr>
            <p:nvPr/>
          </p:nvCxnSpPr>
          <p:spPr>
            <a:xfrm flipV="1">
              <a:off x="3123995" y="1911152"/>
              <a:ext cx="7845" cy="25396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448943" y="2456387"/>
              <a:ext cx="131439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Wide Area Network(WAN)</a:t>
              </a:r>
              <a:endParaRPr lang="ko-KR" altLang="en-US" sz="700" b="1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45832" y="2171711"/>
              <a:ext cx="566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3456" y="4227102"/>
              <a:ext cx="5045051" cy="89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3717433" y="4801489"/>
              <a:ext cx="390318" cy="42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47982" y="5587361"/>
              <a:ext cx="4958060" cy="583957"/>
              <a:chOff x="588727" y="6055566"/>
              <a:chExt cx="5651936" cy="772346"/>
            </a:xfrm>
          </p:grpSpPr>
          <p:pic>
            <p:nvPicPr>
              <p:cNvPr id="85" name="Picture 2" descr="http://www.jennyhouse.info/skyline/foreign/usa/6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210"/>
              <a:stretch/>
            </p:blipFill>
            <p:spPr bwMode="auto">
              <a:xfrm>
                <a:off x="588727" y="6055566"/>
                <a:ext cx="5651936" cy="772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타원 85"/>
              <p:cNvSpPr/>
              <p:nvPr/>
            </p:nvSpPr>
            <p:spPr>
              <a:xfrm>
                <a:off x="904875" y="62357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674132" y="657682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2624813" y="63881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4003662" y="648974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5459458" y="635757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4889025" y="6584085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475370" y="635911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4780168" y="634460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3677089" y="670020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3452119" y="637363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3023950" y="6199459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2944122" y="6671171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5" name="직선 화살표 연결선 24"/>
            <p:cNvCxnSpPr/>
            <p:nvPr/>
          </p:nvCxnSpPr>
          <p:spPr>
            <a:xfrm flipV="1">
              <a:off x="1662795" y="5546336"/>
              <a:ext cx="133638" cy="411052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2723967" y="5529297"/>
              <a:ext cx="486746" cy="271517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4917183" y="5513449"/>
              <a:ext cx="107252" cy="340155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664165" y="4566731"/>
              <a:ext cx="1399671" cy="971307"/>
              <a:chOff x="655619" y="4566731"/>
              <a:chExt cx="1399671" cy="971307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1069612" y="5352639"/>
                <a:ext cx="935878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</a:t>
                </a:r>
                <a:endPara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259" y="4675645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766" y="4687122"/>
                <a:ext cx="188941" cy="17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9" descr="etc1_1.jp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84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모서리가 둥근 직사각형 28"/>
            <p:cNvSpPr/>
            <p:nvPr/>
          </p:nvSpPr>
          <p:spPr>
            <a:xfrm>
              <a:off x="3248445" y="3192171"/>
              <a:ext cx="1400727" cy="83520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12925" y="3072386"/>
              <a:ext cx="1138259" cy="247545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lang="ko-KR" altLang="en-US" sz="200" b="1" kern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/>
            <a:srcRect l="9449" r="23553" b="29549"/>
            <a:stretch/>
          </p:blipFill>
          <p:spPr>
            <a:xfrm rot="747816">
              <a:off x="3352574" y="3386429"/>
              <a:ext cx="184072" cy="26394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476770" y="3373583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375118" y="3673309"/>
              <a:ext cx="756847" cy="283715"/>
              <a:chOff x="3614405" y="3684172"/>
              <a:chExt cx="756847" cy="283715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4405" y="3684172"/>
                <a:ext cx="190090" cy="283715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3716057" y="3691819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pic>
          <p:nvPicPr>
            <p:cNvPr id="34" name="Content Placeholder 5"/>
            <p:cNvPicPr>
              <a:picLocks noChangeAspect="1"/>
            </p:cNvPicPr>
            <p:nvPr/>
          </p:nvPicPr>
          <p:blipFill rotWithShape="1">
            <a:blip r:embed="rId12">
              <a:extLst/>
            </a:blip>
            <a:srcRect l="25847" t="30030" r="24771" b="25316"/>
            <a:stretch/>
          </p:blipFill>
          <p:spPr>
            <a:xfrm>
              <a:off x="2430223" y="1217885"/>
              <a:ext cx="1396717" cy="740037"/>
            </a:xfrm>
            <a:prstGeom prst="rect">
              <a:avLst/>
            </a:prstGeom>
          </p:spPr>
        </p:pic>
        <p:sp>
          <p:nvSpPr>
            <p:cNvPr id="35" name="직사각형 51"/>
            <p:cNvSpPr/>
            <p:nvPr/>
          </p:nvSpPr>
          <p:spPr>
            <a:xfrm>
              <a:off x="2559796" y="1490851"/>
              <a:ext cx="11463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Central Cloud</a:t>
              </a:r>
              <a:endPara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253686" y="4566731"/>
              <a:ext cx="1399671" cy="971307"/>
              <a:chOff x="6945331" y="4566731"/>
              <a:chExt cx="1399671" cy="971307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6945331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930" y="4704945"/>
                  <a:ext cx="166510" cy="153673"/>
                </a:xfrm>
                <a:prstGeom prst="rect">
                  <a:avLst/>
                </a:prstGeom>
              </p:spPr>
            </p:pic>
            <p:sp>
              <p:nvSpPr>
                <p:cNvPr id="65" name="직사각형 64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8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8603" y="4687122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9" descr="etc1_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71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9571" y="4675645"/>
                <a:ext cx="218881" cy="17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4167943" y="4566731"/>
              <a:ext cx="1399671" cy="971307"/>
              <a:chOff x="4167943" y="4566731"/>
              <a:chExt cx="1399671" cy="97130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4167943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57" name="Picture 9" descr="etc1_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59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9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046" y="4711667"/>
                <a:ext cx="190020" cy="1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7261" y="4667473"/>
                <a:ext cx="287550" cy="21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5867" y="4702756"/>
                <a:ext cx="187075" cy="15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938910" y="4012657"/>
              <a:ext cx="4334857" cy="662988"/>
              <a:chOff x="938910" y="4294675"/>
              <a:chExt cx="4334857" cy="662988"/>
            </a:xfrm>
          </p:grpSpPr>
          <p:cxnSp>
            <p:nvCxnSpPr>
              <p:cNvPr id="39" name="직선 화살표 연결선 38"/>
              <p:cNvCxnSpPr>
                <a:stCxn id="75" idx="0"/>
              </p:cNvCxnSpPr>
              <p:nvPr/>
            </p:nvCxnSpPr>
            <p:spPr>
              <a:xfrm flipV="1">
                <a:off x="938910" y="4303701"/>
                <a:ext cx="768655" cy="6341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stCxn id="78" idx="0"/>
              </p:cNvCxnSpPr>
              <p:nvPr/>
            </p:nvCxnSpPr>
            <p:spPr>
              <a:xfrm flipV="1">
                <a:off x="1313075" y="4294975"/>
                <a:ext cx="914267" cy="64291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stCxn id="79" idx="0"/>
              </p:cNvCxnSpPr>
              <p:nvPr/>
            </p:nvCxnSpPr>
            <p:spPr>
              <a:xfrm flipV="1">
                <a:off x="1769989" y="4330941"/>
                <a:ext cx="1677485" cy="606626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 flipH="1" flipV="1">
                <a:off x="1791233" y="4318782"/>
                <a:ext cx="977227" cy="61911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61" idx="0"/>
              </p:cNvCxnSpPr>
              <p:nvPr/>
            </p:nvCxnSpPr>
            <p:spPr>
              <a:xfrm flipV="1">
                <a:off x="3347367" y="4294675"/>
                <a:ext cx="813134" cy="6629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53" idx="0"/>
              </p:cNvCxnSpPr>
              <p:nvPr/>
            </p:nvCxnSpPr>
            <p:spPr>
              <a:xfrm flipH="1" flipV="1">
                <a:off x="2645269" y="4306798"/>
                <a:ext cx="1797419" cy="63109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55" idx="0"/>
              </p:cNvCxnSpPr>
              <p:nvPr/>
            </p:nvCxnSpPr>
            <p:spPr>
              <a:xfrm flipH="1" flipV="1">
                <a:off x="2227342" y="4294976"/>
                <a:ext cx="2598056" cy="642915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56" idx="0"/>
              </p:cNvCxnSpPr>
              <p:nvPr/>
            </p:nvCxnSpPr>
            <p:spPr>
              <a:xfrm flipH="1" flipV="1">
                <a:off x="4145832" y="4321212"/>
                <a:ext cx="1127935" cy="61635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66" idx="0"/>
              </p:cNvCxnSpPr>
              <p:nvPr/>
            </p:nvCxnSpPr>
            <p:spPr>
              <a:xfrm flipV="1">
                <a:off x="2911141" y="4321623"/>
                <a:ext cx="687376" cy="616268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직선 화살표 연결선 102"/>
          <p:cNvCxnSpPr/>
          <p:nvPr/>
        </p:nvCxnSpPr>
        <p:spPr>
          <a:xfrm>
            <a:off x="5056094" y="2963134"/>
            <a:ext cx="1699857" cy="147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4978400" y="3626623"/>
            <a:ext cx="1777551" cy="911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Research 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6105553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ko-KR" sz="2800" dirty="0"/>
              <a:t>Designing application deployable in a </a:t>
            </a:r>
            <a:r>
              <a:rPr lang="en-US" altLang="ko-KR" sz="2800" dirty="0" smtClean="0"/>
              <a:t>distributed cloud </a:t>
            </a:r>
            <a:r>
              <a:rPr lang="en-US" altLang="ko-KR" sz="2800" dirty="0"/>
              <a:t>environment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733147" y="1524577"/>
            <a:ext cx="5052586" cy="4953433"/>
            <a:chOff x="553456" y="1217885"/>
            <a:chExt cx="5052586" cy="495343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421807" y="3181845"/>
              <a:ext cx="1401378" cy="83515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79045" y="3062061"/>
              <a:ext cx="1069600" cy="25817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noProof="0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kumimoji="0" lang="ko-KR" altLang="en-US" sz="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9449" r="23553" b="29549"/>
            <a:stretch/>
          </p:blipFill>
          <p:spPr>
            <a:xfrm rot="747816">
              <a:off x="1525904" y="3376103"/>
              <a:ext cx="184072" cy="2639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50100" y="3363257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56220" y="3673309"/>
              <a:ext cx="756847" cy="283714"/>
              <a:chOff x="1240022" y="3662446"/>
              <a:chExt cx="756847" cy="283714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022" y="3662446"/>
                <a:ext cx="190090" cy="283714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341674" y="3670092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>
              <a:off x="576260" y="2804257"/>
              <a:ext cx="5010104" cy="544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pic>
          <p:nvPicPr>
            <p:cNvPr id="11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908516" y="2165119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3695013" y="2488468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029282" y="2488724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V="1">
              <a:off x="2211358" y="2766573"/>
              <a:ext cx="0" cy="3116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2338303" y="2351210"/>
              <a:ext cx="610616" cy="166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6" name="직선 화살표 연결선 15"/>
            <p:cNvCxnSpPr>
              <a:stCxn id="12" idx="1"/>
              <a:endCxn id="13" idx="3"/>
            </p:cNvCxnSpPr>
            <p:nvPr/>
          </p:nvCxnSpPr>
          <p:spPr>
            <a:xfrm flipH="1">
              <a:off x="2422258" y="2637601"/>
              <a:ext cx="1310737" cy="2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3300007" y="2333314"/>
              <a:ext cx="493718" cy="205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8" name="직선 화살표 연결선 17"/>
            <p:cNvCxnSpPr>
              <a:endCxn id="12" idx="2"/>
            </p:cNvCxnSpPr>
            <p:nvPr/>
          </p:nvCxnSpPr>
          <p:spPr>
            <a:xfrm flipH="1" flipV="1">
              <a:off x="3910492" y="2786735"/>
              <a:ext cx="0" cy="29508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9" name="직선 화살표 연결선 18"/>
            <p:cNvCxnSpPr>
              <a:stCxn id="11" idx="0"/>
            </p:cNvCxnSpPr>
            <p:nvPr/>
          </p:nvCxnSpPr>
          <p:spPr>
            <a:xfrm flipV="1">
              <a:off x="3123995" y="1911152"/>
              <a:ext cx="7845" cy="25396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448943" y="2456387"/>
              <a:ext cx="131439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Wide Area Network(WAN)</a:t>
              </a:r>
              <a:endParaRPr lang="ko-KR" altLang="en-US" sz="700" b="1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45832" y="2171711"/>
              <a:ext cx="566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3456" y="4227102"/>
              <a:ext cx="5045051" cy="89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3717433" y="4801489"/>
              <a:ext cx="390318" cy="42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47982" y="5587361"/>
              <a:ext cx="4958060" cy="583957"/>
              <a:chOff x="588727" y="6055566"/>
              <a:chExt cx="5651936" cy="772346"/>
            </a:xfrm>
          </p:grpSpPr>
          <p:pic>
            <p:nvPicPr>
              <p:cNvPr id="85" name="Picture 2" descr="http://www.jennyhouse.info/skyline/foreign/usa/6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210"/>
              <a:stretch/>
            </p:blipFill>
            <p:spPr bwMode="auto">
              <a:xfrm>
                <a:off x="588727" y="6055566"/>
                <a:ext cx="5651936" cy="772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타원 85"/>
              <p:cNvSpPr/>
              <p:nvPr/>
            </p:nvSpPr>
            <p:spPr>
              <a:xfrm>
                <a:off x="904875" y="62357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674132" y="657682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2624813" y="63881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4003662" y="648974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5459458" y="635757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4889025" y="6584085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475370" y="635911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4780168" y="634460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3677089" y="670020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3452119" y="637363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3023950" y="6199459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2944122" y="6671171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5" name="직선 화살표 연결선 24"/>
            <p:cNvCxnSpPr/>
            <p:nvPr/>
          </p:nvCxnSpPr>
          <p:spPr>
            <a:xfrm flipV="1">
              <a:off x="1662795" y="5546336"/>
              <a:ext cx="133638" cy="411052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2723967" y="5529297"/>
              <a:ext cx="486746" cy="271517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4917183" y="5513449"/>
              <a:ext cx="107252" cy="340155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664165" y="4566731"/>
              <a:ext cx="1399671" cy="971307"/>
              <a:chOff x="655619" y="4566731"/>
              <a:chExt cx="1399671" cy="971307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1069612" y="5352639"/>
                <a:ext cx="935878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</a:t>
                </a:r>
                <a:endPara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259" y="4675645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766" y="4687122"/>
                <a:ext cx="188941" cy="17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9" descr="etc1_1.jp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84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모서리가 둥근 직사각형 28"/>
            <p:cNvSpPr/>
            <p:nvPr/>
          </p:nvSpPr>
          <p:spPr>
            <a:xfrm>
              <a:off x="3248445" y="3192171"/>
              <a:ext cx="1400727" cy="83520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12925" y="3072386"/>
              <a:ext cx="1138259" cy="247545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lang="ko-KR" altLang="en-US" sz="200" b="1" kern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9449" r="23553" b="29549"/>
            <a:stretch/>
          </p:blipFill>
          <p:spPr>
            <a:xfrm rot="747816">
              <a:off x="3352574" y="3386429"/>
              <a:ext cx="184072" cy="26394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476770" y="3373583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375118" y="3673309"/>
              <a:ext cx="756847" cy="283715"/>
              <a:chOff x="3614405" y="3684172"/>
              <a:chExt cx="756847" cy="283715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4405" y="3684172"/>
                <a:ext cx="190090" cy="283715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3716057" y="3691819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pic>
          <p:nvPicPr>
            <p:cNvPr id="34" name="Content Placeholder 5"/>
            <p:cNvPicPr>
              <a:picLocks noChangeAspect="1"/>
            </p:cNvPicPr>
            <p:nvPr/>
          </p:nvPicPr>
          <p:blipFill rotWithShape="1">
            <a:blip r:embed="rId13">
              <a:extLst/>
            </a:blip>
            <a:srcRect l="25847" t="30030" r="24771" b="25316"/>
            <a:stretch/>
          </p:blipFill>
          <p:spPr>
            <a:xfrm>
              <a:off x="2430223" y="1217885"/>
              <a:ext cx="1396717" cy="740037"/>
            </a:xfrm>
            <a:prstGeom prst="rect">
              <a:avLst/>
            </a:prstGeom>
          </p:spPr>
        </p:pic>
        <p:sp>
          <p:nvSpPr>
            <p:cNvPr id="35" name="직사각형 51"/>
            <p:cNvSpPr/>
            <p:nvPr/>
          </p:nvSpPr>
          <p:spPr>
            <a:xfrm>
              <a:off x="2559796" y="1490851"/>
              <a:ext cx="11463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Central Cloud</a:t>
              </a:r>
              <a:endPara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253686" y="4566731"/>
              <a:ext cx="1399671" cy="971307"/>
              <a:chOff x="6945331" y="4566731"/>
              <a:chExt cx="1399671" cy="971307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6945331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930" y="4704945"/>
                  <a:ext cx="166510" cy="153673"/>
                </a:xfrm>
                <a:prstGeom prst="rect">
                  <a:avLst/>
                </a:prstGeom>
              </p:spPr>
            </p:pic>
            <p:sp>
              <p:nvSpPr>
                <p:cNvPr id="65" name="직사각형 64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8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8603" y="4687122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9" descr="etc1_1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71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9571" y="4675645"/>
                <a:ext cx="218881" cy="17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4167943" y="4566731"/>
              <a:ext cx="1399671" cy="971307"/>
              <a:chOff x="4167943" y="4566731"/>
              <a:chExt cx="1399671" cy="97130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4167943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57" name="Picture 9" descr="etc1_1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59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9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046" y="4711667"/>
                <a:ext cx="190020" cy="1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7261" y="4667473"/>
                <a:ext cx="287550" cy="21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5867" y="4702756"/>
                <a:ext cx="187075" cy="15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938910" y="4012657"/>
              <a:ext cx="4334857" cy="662988"/>
              <a:chOff x="938910" y="4294675"/>
              <a:chExt cx="4334857" cy="662988"/>
            </a:xfrm>
          </p:grpSpPr>
          <p:cxnSp>
            <p:nvCxnSpPr>
              <p:cNvPr id="39" name="직선 화살표 연결선 38"/>
              <p:cNvCxnSpPr>
                <a:stCxn id="75" idx="0"/>
              </p:cNvCxnSpPr>
              <p:nvPr/>
            </p:nvCxnSpPr>
            <p:spPr>
              <a:xfrm flipV="1">
                <a:off x="938910" y="4303701"/>
                <a:ext cx="768655" cy="6341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stCxn id="78" idx="0"/>
              </p:cNvCxnSpPr>
              <p:nvPr/>
            </p:nvCxnSpPr>
            <p:spPr>
              <a:xfrm flipV="1">
                <a:off x="1313075" y="4294975"/>
                <a:ext cx="914267" cy="64291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stCxn id="79" idx="0"/>
              </p:cNvCxnSpPr>
              <p:nvPr/>
            </p:nvCxnSpPr>
            <p:spPr>
              <a:xfrm flipV="1">
                <a:off x="1769989" y="4330941"/>
                <a:ext cx="1677485" cy="606626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 flipH="1" flipV="1">
                <a:off x="1791233" y="4318782"/>
                <a:ext cx="977227" cy="61911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61" idx="0"/>
              </p:cNvCxnSpPr>
              <p:nvPr/>
            </p:nvCxnSpPr>
            <p:spPr>
              <a:xfrm flipV="1">
                <a:off x="3347367" y="4294675"/>
                <a:ext cx="813134" cy="6629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53" idx="0"/>
              </p:cNvCxnSpPr>
              <p:nvPr/>
            </p:nvCxnSpPr>
            <p:spPr>
              <a:xfrm flipH="1" flipV="1">
                <a:off x="2645269" y="4306798"/>
                <a:ext cx="1797419" cy="63109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55" idx="0"/>
              </p:cNvCxnSpPr>
              <p:nvPr/>
            </p:nvCxnSpPr>
            <p:spPr>
              <a:xfrm flipH="1" flipV="1">
                <a:off x="2227342" y="4294976"/>
                <a:ext cx="2598056" cy="642915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56" idx="0"/>
              </p:cNvCxnSpPr>
              <p:nvPr/>
            </p:nvCxnSpPr>
            <p:spPr>
              <a:xfrm flipH="1" flipV="1">
                <a:off x="4145832" y="4321212"/>
                <a:ext cx="1127935" cy="61635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66" idx="0"/>
              </p:cNvCxnSpPr>
              <p:nvPr/>
            </p:nvCxnSpPr>
            <p:spPr>
              <a:xfrm flipV="1">
                <a:off x="2911141" y="4321623"/>
                <a:ext cx="687376" cy="616268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직사각형 99"/>
          <p:cNvSpPr/>
          <p:nvPr/>
        </p:nvSpPr>
        <p:spPr>
          <a:xfrm>
            <a:off x="6722657" y="4755801"/>
            <a:ext cx="5126344" cy="11096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5925627" y="2673094"/>
            <a:ext cx="806140" cy="2119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4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Research 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811280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ko-KR" sz="2400" dirty="0"/>
              <a:t>Possible operational modes</a:t>
            </a:r>
          </a:p>
          <a:p>
            <a:pPr lvl="1" algn="just"/>
            <a:r>
              <a:rPr lang="en-US" altLang="ko-KR" sz="2000" dirty="0"/>
              <a:t>Who would operate end-to-end applications</a:t>
            </a:r>
          </a:p>
          <a:p>
            <a:pPr lvl="1" algn="just"/>
            <a:r>
              <a:rPr lang="en-US" altLang="ko-KR" sz="2000" dirty="0" smtClean="0"/>
              <a:t>Which </a:t>
            </a:r>
            <a:r>
              <a:rPr lang="en-US" altLang="ko-KR" sz="2000" dirty="0"/>
              <a:t>part of the application is hosted in </a:t>
            </a:r>
            <a:r>
              <a:rPr lang="en-US" altLang="ko-KR" sz="2000" dirty="0" smtClean="0"/>
              <a:t>the </a:t>
            </a:r>
            <a:r>
              <a:rPr lang="en-US" altLang="ko-KR" sz="2000" dirty="0"/>
              <a:t>cloud, </a:t>
            </a:r>
            <a:r>
              <a:rPr lang="en-US" altLang="ko-KR" sz="2000" dirty="0" smtClean="0"/>
              <a:t>and which other </a:t>
            </a:r>
            <a:r>
              <a:rPr lang="en-US" altLang="ko-KR" sz="2000" dirty="0"/>
              <a:t>parts are hosted in </a:t>
            </a:r>
            <a:r>
              <a:rPr lang="en-US" altLang="ko-KR" sz="2000" dirty="0" smtClean="0"/>
              <a:t>the edge?</a:t>
            </a:r>
            <a:endParaRPr lang="en-US" alt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733147" y="1524577"/>
            <a:ext cx="5052586" cy="4953433"/>
            <a:chOff x="553456" y="1217885"/>
            <a:chExt cx="5052586" cy="495343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421807" y="3181845"/>
              <a:ext cx="1401378" cy="83515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79045" y="3062061"/>
              <a:ext cx="1069600" cy="25817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noProof="0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kumimoji="0" lang="ko-KR" altLang="en-US" sz="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9449" r="23553" b="29549"/>
            <a:stretch/>
          </p:blipFill>
          <p:spPr>
            <a:xfrm rot="747816">
              <a:off x="1525904" y="3376103"/>
              <a:ext cx="184072" cy="2639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50100" y="3363257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56220" y="3673309"/>
              <a:ext cx="756847" cy="283714"/>
              <a:chOff x="1240022" y="3662446"/>
              <a:chExt cx="756847" cy="283714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022" y="3662446"/>
                <a:ext cx="190090" cy="283714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341674" y="3670092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>
              <a:off x="576260" y="2804257"/>
              <a:ext cx="5010104" cy="544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pic>
          <p:nvPicPr>
            <p:cNvPr id="11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908516" y="2165119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3695013" y="2488468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029282" y="2488724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V="1">
              <a:off x="2211358" y="2766573"/>
              <a:ext cx="0" cy="3116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2338303" y="2351210"/>
              <a:ext cx="610616" cy="166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6" name="직선 화살표 연결선 15"/>
            <p:cNvCxnSpPr>
              <a:stCxn id="12" idx="1"/>
              <a:endCxn id="13" idx="3"/>
            </p:cNvCxnSpPr>
            <p:nvPr/>
          </p:nvCxnSpPr>
          <p:spPr>
            <a:xfrm flipH="1">
              <a:off x="2422258" y="2637601"/>
              <a:ext cx="1310737" cy="2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3300007" y="2333314"/>
              <a:ext cx="493718" cy="205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8" name="직선 화살표 연결선 17"/>
            <p:cNvCxnSpPr>
              <a:endCxn id="12" idx="2"/>
            </p:cNvCxnSpPr>
            <p:nvPr/>
          </p:nvCxnSpPr>
          <p:spPr>
            <a:xfrm flipH="1" flipV="1">
              <a:off x="3910492" y="2786735"/>
              <a:ext cx="0" cy="29508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9" name="직선 화살표 연결선 18"/>
            <p:cNvCxnSpPr>
              <a:stCxn id="11" idx="0"/>
            </p:cNvCxnSpPr>
            <p:nvPr/>
          </p:nvCxnSpPr>
          <p:spPr>
            <a:xfrm flipV="1">
              <a:off x="3123995" y="1911152"/>
              <a:ext cx="7845" cy="25396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448943" y="2456387"/>
              <a:ext cx="131439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Wide Area Network(WAN)</a:t>
              </a:r>
              <a:endParaRPr lang="ko-KR" altLang="en-US" sz="700" b="1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45832" y="2171711"/>
              <a:ext cx="566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3456" y="4227102"/>
              <a:ext cx="5045051" cy="89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3717433" y="4801489"/>
              <a:ext cx="390318" cy="42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47982" y="5587361"/>
              <a:ext cx="4958060" cy="583957"/>
              <a:chOff x="588727" y="6055566"/>
              <a:chExt cx="5651936" cy="772346"/>
            </a:xfrm>
          </p:grpSpPr>
          <p:pic>
            <p:nvPicPr>
              <p:cNvPr id="85" name="Picture 2" descr="http://www.jennyhouse.info/skyline/foreign/usa/6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210"/>
              <a:stretch/>
            </p:blipFill>
            <p:spPr bwMode="auto">
              <a:xfrm>
                <a:off x="588727" y="6055566"/>
                <a:ext cx="5651936" cy="772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타원 85"/>
              <p:cNvSpPr/>
              <p:nvPr/>
            </p:nvSpPr>
            <p:spPr>
              <a:xfrm>
                <a:off x="904875" y="62357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674132" y="657682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2624813" y="63881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4003662" y="648974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5459458" y="635757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4889025" y="6584085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475370" y="635911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4780168" y="634460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3677089" y="670020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3452119" y="637363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3023950" y="6199459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2944122" y="6671171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5" name="직선 화살표 연결선 24"/>
            <p:cNvCxnSpPr/>
            <p:nvPr/>
          </p:nvCxnSpPr>
          <p:spPr>
            <a:xfrm flipV="1">
              <a:off x="1662795" y="5546336"/>
              <a:ext cx="133638" cy="411052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2723967" y="5529297"/>
              <a:ext cx="486746" cy="271517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4917183" y="5513449"/>
              <a:ext cx="107252" cy="340155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664165" y="4566731"/>
              <a:ext cx="1399671" cy="971307"/>
              <a:chOff x="655619" y="4566731"/>
              <a:chExt cx="1399671" cy="971307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1069612" y="5352639"/>
                <a:ext cx="935878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</a:t>
                </a:r>
                <a:endPara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259" y="4675645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766" y="4687122"/>
                <a:ext cx="188941" cy="17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9" descr="etc1_1.jp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84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모서리가 둥근 직사각형 28"/>
            <p:cNvSpPr/>
            <p:nvPr/>
          </p:nvSpPr>
          <p:spPr>
            <a:xfrm>
              <a:off x="3248445" y="3192171"/>
              <a:ext cx="1400727" cy="83520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12925" y="3072386"/>
              <a:ext cx="1138259" cy="247545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lang="ko-KR" altLang="en-US" sz="200" b="1" kern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9449" r="23553" b="29549"/>
            <a:stretch/>
          </p:blipFill>
          <p:spPr>
            <a:xfrm rot="747816">
              <a:off x="3352574" y="3386429"/>
              <a:ext cx="184072" cy="26394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476770" y="3373583"/>
              <a:ext cx="565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375118" y="3673309"/>
              <a:ext cx="756847" cy="283715"/>
              <a:chOff x="3614405" y="3684172"/>
              <a:chExt cx="756847" cy="283715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4405" y="3684172"/>
                <a:ext cx="190090" cy="283715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3716057" y="3691819"/>
                <a:ext cx="6551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pic>
          <p:nvPicPr>
            <p:cNvPr id="34" name="Content Placeholder 5"/>
            <p:cNvPicPr>
              <a:picLocks noChangeAspect="1"/>
            </p:cNvPicPr>
            <p:nvPr/>
          </p:nvPicPr>
          <p:blipFill rotWithShape="1">
            <a:blip r:embed="rId13">
              <a:extLst/>
            </a:blip>
            <a:srcRect l="25847" t="30030" r="24771" b="25316"/>
            <a:stretch/>
          </p:blipFill>
          <p:spPr>
            <a:xfrm>
              <a:off x="2430223" y="1217885"/>
              <a:ext cx="1396717" cy="740037"/>
            </a:xfrm>
            <a:prstGeom prst="rect">
              <a:avLst/>
            </a:prstGeom>
          </p:spPr>
        </p:pic>
        <p:sp>
          <p:nvSpPr>
            <p:cNvPr id="35" name="직사각형 51"/>
            <p:cNvSpPr/>
            <p:nvPr/>
          </p:nvSpPr>
          <p:spPr>
            <a:xfrm>
              <a:off x="2559796" y="1490851"/>
              <a:ext cx="11463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Central Cloud</a:t>
              </a:r>
              <a:endPara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253686" y="4566731"/>
              <a:ext cx="1399671" cy="971307"/>
              <a:chOff x="6945331" y="4566731"/>
              <a:chExt cx="1399671" cy="971307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6945331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930" y="4704945"/>
                  <a:ext cx="166510" cy="153673"/>
                </a:xfrm>
                <a:prstGeom prst="rect">
                  <a:avLst/>
                </a:prstGeom>
              </p:spPr>
            </p:pic>
            <p:sp>
              <p:nvSpPr>
                <p:cNvPr id="65" name="직사각형 64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8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8603" y="4687122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9" descr="etc1_1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71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9571" y="4675645"/>
                <a:ext cx="218881" cy="17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4167943" y="4566731"/>
              <a:ext cx="1399671" cy="971307"/>
              <a:chOff x="4167943" y="4566731"/>
              <a:chExt cx="1399671" cy="97130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4167943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57" name="Picture 9" descr="etc1_1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59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9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046" y="4711667"/>
                <a:ext cx="190020" cy="1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7261" y="4667473"/>
                <a:ext cx="287550" cy="21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5867" y="4702756"/>
                <a:ext cx="187075" cy="15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938910" y="4012657"/>
              <a:ext cx="4334857" cy="662988"/>
              <a:chOff x="938910" y="4294675"/>
              <a:chExt cx="4334857" cy="662988"/>
            </a:xfrm>
          </p:grpSpPr>
          <p:cxnSp>
            <p:nvCxnSpPr>
              <p:cNvPr id="39" name="직선 화살표 연결선 38"/>
              <p:cNvCxnSpPr>
                <a:stCxn id="75" idx="0"/>
              </p:cNvCxnSpPr>
              <p:nvPr/>
            </p:nvCxnSpPr>
            <p:spPr>
              <a:xfrm flipV="1">
                <a:off x="938910" y="4303701"/>
                <a:ext cx="768655" cy="6341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stCxn id="78" idx="0"/>
              </p:cNvCxnSpPr>
              <p:nvPr/>
            </p:nvCxnSpPr>
            <p:spPr>
              <a:xfrm flipV="1">
                <a:off x="1313075" y="4294975"/>
                <a:ext cx="914267" cy="64291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stCxn id="79" idx="0"/>
              </p:cNvCxnSpPr>
              <p:nvPr/>
            </p:nvCxnSpPr>
            <p:spPr>
              <a:xfrm flipV="1">
                <a:off x="1769989" y="4330941"/>
                <a:ext cx="1677485" cy="606626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 flipH="1" flipV="1">
                <a:off x="1791233" y="4318782"/>
                <a:ext cx="977227" cy="61911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61" idx="0"/>
              </p:cNvCxnSpPr>
              <p:nvPr/>
            </p:nvCxnSpPr>
            <p:spPr>
              <a:xfrm flipV="1">
                <a:off x="3347367" y="4294675"/>
                <a:ext cx="813134" cy="6629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53" idx="0"/>
              </p:cNvCxnSpPr>
              <p:nvPr/>
            </p:nvCxnSpPr>
            <p:spPr>
              <a:xfrm flipH="1" flipV="1">
                <a:off x="2645269" y="4306798"/>
                <a:ext cx="1797419" cy="63109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55" idx="0"/>
              </p:cNvCxnSpPr>
              <p:nvPr/>
            </p:nvCxnSpPr>
            <p:spPr>
              <a:xfrm flipH="1" flipV="1">
                <a:off x="2227342" y="4294976"/>
                <a:ext cx="2598056" cy="642915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56" idx="0"/>
              </p:cNvCxnSpPr>
              <p:nvPr/>
            </p:nvCxnSpPr>
            <p:spPr>
              <a:xfrm flipH="1" flipV="1">
                <a:off x="4145832" y="4321212"/>
                <a:ext cx="1127935" cy="61635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66" idx="0"/>
              </p:cNvCxnSpPr>
              <p:nvPr/>
            </p:nvCxnSpPr>
            <p:spPr>
              <a:xfrm flipV="1">
                <a:off x="2911141" y="4321623"/>
                <a:ext cx="687376" cy="616268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07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Research 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648" y="1825625"/>
            <a:ext cx="5495544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How to allocate the job on edge cloud</a:t>
            </a:r>
          </a:p>
          <a:p>
            <a:pPr lvl="1"/>
            <a:r>
              <a:rPr lang="en-US" altLang="ko-KR" sz="2000" dirty="0" smtClean="0"/>
              <a:t>Capacity of edge cloud is limited</a:t>
            </a:r>
          </a:p>
          <a:p>
            <a:pPr lvl="1"/>
            <a:r>
              <a:rPr lang="en-US" altLang="ko-KR" sz="2000" dirty="0" smtClean="0"/>
              <a:t>Hierarchical architecture can alleviate performance degradation due to peak load on edge cloud</a:t>
            </a:r>
          </a:p>
        </p:txBody>
      </p:sp>
      <p:pic>
        <p:nvPicPr>
          <p:cNvPr id="10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62" y="1825625"/>
            <a:ext cx="5865231" cy="3726498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917448" y="6396335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Tong, Liang, Yong Li, and Wei Gao. "A Hierarchical Edge Cloud Architecture for Mobile Computing</a:t>
            </a:r>
            <a:r>
              <a:rPr lang="en-US" altLang="ko-KR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.“, IEEE INFOCOM 2016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83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Flavio Bonomi, Rodolfo </a:t>
            </a:r>
            <a:r>
              <a:rPr lang="en-US" altLang="ko-KR" sz="2400" dirty="0" err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Milito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, Jiang Zhu, </a:t>
            </a:r>
            <a:r>
              <a:rPr lang="en-US" altLang="ko-KR" sz="2400" dirty="0" err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Sateesh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Addepalli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., “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  <a:hlinkClick r:id="rId2"/>
              </a:rPr>
              <a:t>Fog Computing and Its Role in the Internet of Things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,“ ACM MCC 2012</a:t>
            </a:r>
            <a:r>
              <a:rPr lang="en-US" altLang="ko-KR" sz="2400" dirty="0" smtClean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.</a:t>
            </a:r>
            <a:endParaRPr lang="en-US" altLang="ko-K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Guenter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I. </a:t>
            </a: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“Fog computing and Mobile Edge Cloud Gain Momentum Open Fog Consortium, ETSI MEC and Cloudlets”, Nov 22, 2015.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[3] “Fog Computing and the Internet of Things: Extend the Cloud to Where the Things Are”, Cisco White Paper, 2015.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Satyanarayana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M et al., “Cloudlets: at the Leading Edge of Mobile-Cloud Convergence”, </a:t>
            </a: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MobiCASE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2014.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“Mobile-Edge Computing – Introductory Technical White Paper”, September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</a:p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[6] Tong, Liang, Yong Li, and Wei Gao. "A Hierarchical Edge Cloud Architecture for Mobile Computing.“, IEEE INFOCOM 2016</a:t>
            </a:r>
          </a:p>
          <a:p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Echeverria, et al., "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  <a:hlinkClick r:id="rId2"/>
              </a:rPr>
              <a:t>On-Demand VM Provisioning for Cloudlet-Based Cyber-Foraging in Resource-Constrained Environments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,“ </a:t>
            </a:r>
            <a:r>
              <a:rPr lang="en-US" altLang="ko-KR" sz="2400" dirty="0" err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MobiCASE</a:t>
            </a: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2014</a:t>
            </a:r>
            <a:r>
              <a:rPr lang="en-US" altLang="ko-KR" sz="2400" dirty="0" smtClean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Satyanarayanan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, M et al., "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Cloudlets: at the Leading Edge of Mobile-Cloud Convergence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MobiCASE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First IEEE/ACM Symposium on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Edge Computing: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http://conferences.computer.org/sec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elvetica" panose="020B0604020202020204" pitchFamily="34" charset="0"/>
              <a:ea typeface="Malgun Gothic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8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07975" y="1825625"/>
            <a:ext cx="5217937" cy="4351338"/>
          </a:xfrm>
        </p:spPr>
        <p:txBody>
          <a:bodyPr/>
          <a:lstStyle/>
          <a:p>
            <a:r>
              <a:rPr lang="en-US" altLang="ko-KR" dirty="0" smtClean="0"/>
              <a:t>Various devices</a:t>
            </a:r>
          </a:p>
          <a:p>
            <a:pPr lvl="1"/>
            <a:r>
              <a:rPr lang="en-US" altLang="ko-KR" dirty="0"/>
              <a:t>D</a:t>
            </a:r>
            <a:r>
              <a:rPr lang="en-US" altLang="ko-KR" dirty="0" smtClean="0"/>
              <a:t>evices that have various network interfaces</a:t>
            </a:r>
          </a:p>
          <a:p>
            <a:pPr lvl="1"/>
            <a:r>
              <a:rPr lang="en-US" altLang="ko-KR" dirty="0" smtClean="0"/>
              <a:t>Various applications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Growth of IoT devices</a:t>
            </a:r>
          </a:p>
          <a:p>
            <a:pPr lvl="1"/>
            <a:r>
              <a:rPr lang="en-US" altLang="ko-KR" dirty="0"/>
              <a:t>Large scale data</a:t>
            </a:r>
          </a:p>
          <a:p>
            <a:pPr lvl="1"/>
            <a:r>
              <a:rPr lang="en-US" altLang="ko-KR" dirty="0" smtClean="0"/>
              <a:t>Traffic pattern: </a:t>
            </a:r>
            <a:br>
              <a:rPr lang="en-US" altLang="ko-KR" dirty="0" smtClean="0"/>
            </a:br>
            <a:r>
              <a:rPr lang="en-US" altLang="ko-KR" dirty="0" smtClean="0"/>
              <a:t>traffic between adjacent devices increase</a:t>
            </a:r>
          </a:p>
          <a:p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2106908" y="1727198"/>
            <a:ext cx="2763538" cy="2309595"/>
            <a:chOff x="463209" y="1611097"/>
            <a:chExt cx="3343880" cy="2794610"/>
          </a:xfrm>
        </p:grpSpPr>
        <p:sp>
          <p:nvSpPr>
            <p:cNvPr id="4" name="타원 3"/>
            <p:cNvSpPr/>
            <p:nvPr/>
          </p:nvSpPr>
          <p:spPr>
            <a:xfrm rot="2512153">
              <a:off x="1824635" y="1611097"/>
              <a:ext cx="1159432" cy="167118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defRPr/>
              </a:pPr>
              <a:endParaRPr lang="ko-KR" altLang="en-US" sz="140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770195" y="1746321"/>
              <a:ext cx="1096135" cy="1279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defRPr/>
              </a:pPr>
              <a:endParaRPr lang="ko-KR" altLang="en-US" sz="140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 rot="2041377">
              <a:off x="2343545" y="3206160"/>
              <a:ext cx="1463544" cy="7567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defRPr/>
              </a:pPr>
              <a:endParaRPr lang="ko-KR" altLang="en-US" sz="140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23975" y="3271091"/>
              <a:ext cx="1463544" cy="75675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defRPr/>
              </a:pPr>
              <a:endParaRPr lang="ko-KR" altLang="en-US" sz="140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50775" y="1867719"/>
              <a:ext cx="2812661" cy="2206200"/>
              <a:chOff x="6118100" y="1334319"/>
              <a:chExt cx="2812661" cy="220620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6118100" y="3530623"/>
                <a:ext cx="281266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 flipV="1">
                <a:off x="6118100" y="1334319"/>
                <a:ext cx="0" cy="2206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/>
            <p:cNvSpPr/>
            <p:nvPr/>
          </p:nvSpPr>
          <p:spPr>
            <a:xfrm>
              <a:off x="1572135" y="4089159"/>
              <a:ext cx="2161140" cy="3165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0">
                <a:defRPr/>
              </a:pPr>
              <a:r>
                <a:rPr lang="en-US" altLang="ko-KR" sz="1100" b="1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Resource (CPU, storage)</a:t>
              </a:r>
              <a:endParaRPr lang="ko-KR" altLang="en-US" sz="1100" b="1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16200000">
              <a:off x="-69221" y="2324260"/>
              <a:ext cx="1381407" cy="3165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0">
                <a:defRPr/>
              </a:pPr>
              <a:r>
                <a:rPr lang="en-US" altLang="ko-KR" sz="1100" b="1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Sensor device</a:t>
              </a:r>
              <a:endParaRPr lang="ko-KR" altLang="en-US" sz="1100" b="1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5" name="Picture 10" descr="http://timg.danawa.com/prod_img/500000/158/435/img/1435158_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23007" r="11461" b="22873"/>
            <a:stretch/>
          </p:blipFill>
          <p:spPr bwMode="auto">
            <a:xfrm>
              <a:off x="2452043" y="1894029"/>
              <a:ext cx="581358" cy="39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lug.hani.co.kr/files/attach/images/605454/504/628/001/1390610236004-6GoogleGlassprototypesjpg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52" t="52667" r="4140"/>
            <a:stretch/>
          </p:blipFill>
          <p:spPr bwMode="auto">
            <a:xfrm>
              <a:off x="1750994" y="2571834"/>
              <a:ext cx="610984" cy="27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://cfile4.uf.tistory.com/image/1340853450CEDBF72CCEEC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1" r="61582" b="1693"/>
            <a:stretch/>
          </p:blipFill>
          <p:spPr bwMode="auto">
            <a:xfrm>
              <a:off x="2217914" y="1877490"/>
              <a:ext cx="181917" cy="41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s.wsj.net/public/resources/images/BN-BB868_nest_D_2014011316301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8" t="10231" r="20959"/>
            <a:stretch/>
          </p:blipFill>
          <p:spPr bwMode="auto">
            <a:xfrm>
              <a:off x="933437" y="1846710"/>
              <a:ext cx="413896" cy="436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4588" y="2791756"/>
              <a:ext cx="478074" cy="316667"/>
            </a:xfrm>
            <a:prstGeom prst="rect">
              <a:avLst/>
            </a:prstGeom>
          </p:spPr>
        </p:pic>
        <p:pic>
          <p:nvPicPr>
            <p:cNvPr id="20" name="Picture 2" descr="http://img.kr.news.samsung.com/kr/wp-content/uploads/2013/04/%EC%8A%A4%EB%A7%88%ED%8A%B8_%EA%B8%B0%EB%8A%A5%EC%9D%98_%EC%A7%80%ED%8E%A0_T9000_%EC%A0%9C%ED%92%88_%EC%A0%84%EB%A9%B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25" t="2052" r="34162" b="2090"/>
            <a:stretch/>
          </p:blipFill>
          <p:spPr bwMode="auto">
            <a:xfrm>
              <a:off x="948860" y="3360800"/>
              <a:ext cx="281555" cy="56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eventsbyfabulous.com/wp-content/uploads/2013/09/samsung-tv-front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7" t="7959" r="4802" b="6625"/>
            <a:stretch/>
          </p:blipFill>
          <p:spPr bwMode="auto">
            <a:xfrm>
              <a:off x="1294240" y="3518478"/>
              <a:ext cx="572090" cy="39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://image.itdonga.com/files/2013/12/30/00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1" t="3376" r="6076" b="3391"/>
            <a:stretch/>
          </p:blipFill>
          <p:spPr bwMode="auto">
            <a:xfrm>
              <a:off x="2562956" y="3178382"/>
              <a:ext cx="524436" cy="456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http://djhosung.dothome.co.kr/data/item/1452352294/20150801185147153627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9" t="6628" r="3227" b="4350"/>
            <a:stretch/>
          </p:blipFill>
          <p:spPr bwMode="auto">
            <a:xfrm>
              <a:off x="3019854" y="3615913"/>
              <a:ext cx="641580" cy="367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http://www.eetkorea.com/ARTICLES/2008JAN/3/EEKOL_2008JAN14_STECH_NP_06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7" t="17741" r="17787" b="3177"/>
            <a:stretch/>
          </p:blipFill>
          <p:spPr bwMode="auto">
            <a:xfrm>
              <a:off x="947923" y="2342303"/>
              <a:ext cx="407824" cy="588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://www.neoz.co.kr/uploaded/Flame%20Sensor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4" t="9182" r="16282" b="4304"/>
            <a:stretch/>
          </p:blipFill>
          <p:spPr bwMode="auto">
            <a:xfrm>
              <a:off x="1352710" y="2072134"/>
              <a:ext cx="435117" cy="448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 descr="http://www.datasitecolo.com/wp-content/uploads/2014/12/IOT-Graph-B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196" y="4407073"/>
            <a:ext cx="2736251" cy="20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Computing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106" y="1755869"/>
            <a:ext cx="10232304" cy="4458121"/>
          </a:xfrm>
        </p:spPr>
        <p:txBody>
          <a:bodyPr>
            <a:normAutofit/>
          </a:bodyPr>
          <a:lstStyle/>
          <a:p>
            <a:r>
              <a:rPr lang="en-US" altLang="zh-CN" sz="3000" dirty="0"/>
              <a:t>Contradiction between resource poor (battery, computing </a:t>
            </a:r>
            <a:r>
              <a:rPr lang="en-US" altLang="zh-CN" sz="3000" dirty="0" smtClean="0"/>
              <a:t>power</a:t>
            </a:r>
            <a:r>
              <a:rPr lang="en-US" altLang="zh-CN" sz="3000" dirty="0"/>
              <a:t>) </a:t>
            </a:r>
            <a:r>
              <a:rPr lang="en-US" altLang="zh-CN" sz="3000" dirty="0" smtClean="0"/>
              <a:t>mobile </a:t>
            </a:r>
            <a:r>
              <a:rPr lang="en-US" altLang="zh-CN" sz="3000" dirty="0"/>
              <a:t>devices and complex applications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3000" dirty="0"/>
              <a:t>Cloud Computing</a:t>
            </a:r>
          </a:p>
          <a:p>
            <a:pPr lvl="1"/>
            <a:r>
              <a:rPr lang="en-US" altLang="zh-CN" sz="2600" dirty="0"/>
              <a:t>Offloading local computations to remote execution</a:t>
            </a:r>
          </a:p>
          <a:p>
            <a:pPr lvl="1"/>
            <a:r>
              <a:rPr lang="en-US" altLang="zh-CN" sz="2600" dirty="0"/>
              <a:t>Reduced </a:t>
            </a:r>
            <a:r>
              <a:rPr lang="en-US" altLang="zh-CN" sz="2600" dirty="0">
                <a:solidFill>
                  <a:srgbClr val="FF0000"/>
                </a:solidFill>
              </a:rPr>
              <a:t>computation delay</a:t>
            </a:r>
          </a:p>
          <a:p>
            <a:pPr lvl="1"/>
            <a:r>
              <a:rPr lang="en-US" altLang="zh-CN" sz="2600" dirty="0"/>
              <a:t>Increased</a:t>
            </a:r>
            <a:r>
              <a:rPr lang="en-US" altLang="zh-CN" sz="2600" dirty="0">
                <a:solidFill>
                  <a:srgbClr val="FF0000"/>
                </a:solidFill>
              </a:rPr>
              <a:t> communication delay</a:t>
            </a:r>
            <a:endParaRPr lang="en-US" altLang="zh-CN" sz="2600" dirty="0"/>
          </a:p>
          <a:p>
            <a:endParaRPr lang="ko-KR" altLang="en-US" dirty="0"/>
          </a:p>
        </p:txBody>
      </p:sp>
      <p:sp>
        <p:nvSpPr>
          <p:cNvPr id="13" name="Right Arrow 18"/>
          <p:cNvSpPr/>
          <p:nvPr/>
        </p:nvSpPr>
        <p:spPr>
          <a:xfrm>
            <a:off x="5123589" y="3189896"/>
            <a:ext cx="1759788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2"/>
          <a:srcRect r="53356"/>
          <a:stretch/>
        </p:blipFill>
        <p:spPr>
          <a:xfrm>
            <a:off x="7851594" y="3027958"/>
            <a:ext cx="1456550" cy="1498284"/>
          </a:xfrm>
          <a:prstGeom prst="rect">
            <a:avLst/>
          </a:prstGeom>
        </p:spPr>
      </p:pic>
      <p:pic>
        <p:nvPicPr>
          <p:cNvPr id="15" name="Picture 2" descr="http://venturebeat.files.wordpress.com/2011/11/apple-siri-app-icon-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61" y="2638692"/>
            <a:ext cx="860596" cy="8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a306.phobos.apple.com/us/r30/Purple4/v4/7c/6b/1b/7c6b1b4b-3a09-60e6-7a0a-4f840c0970bf/mzl.nvkwvrz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655" y="3613418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alliosnews.com/wp-content/uploads/2014/02/MyFitnessPa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92" y="3570896"/>
            <a:ext cx="896937" cy="8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files.softicons.com/download/application-icons/bloc-icons-by-lukeedee/png/512x512/Ch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51" y="2638692"/>
            <a:ext cx="818030" cy="81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blog.pre-pay-as-you-go.co.uk/wp-content/uploads/2012/05/smartphone-low-battery-300x16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9"/>
          <a:stretch/>
        </p:blipFill>
        <p:spPr bwMode="auto">
          <a:xfrm>
            <a:off x="7397301" y="2529396"/>
            <a:ext cx="1548616" cy="9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eft-Right Arrow 16"/>
          <p:cNvSpPr/>
          <p:nvPr/>
        </p:nvSpPr>
        <p:spPr>
          <a:xfrm>
            <a:off x="5016337" y="3204265"/>
            <a:ext cx="18288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8" descr="http://files.softicons.com/download/internet-icons/web-hosting-icons-by-heart-internet/png/256/data-cent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86" y="2627810"/>
            <a:ext cx="1943656" cy="19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64810" y="4602282"/>
            <a:ext cx="28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Limited computing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9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Trends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89288"/>
            <a:ext cx="5848927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Various service</a:t>
            </a:r>
            <a:endParaRPr lang="ko-KR" altLang="en-US" dirty="0"/>
          </a:p>
          <a:p>
            <a:pPr lvl="1"/>
            <a:r>
              <a:rPr lang="en-US" altLang="ko-KR" dirty="0"/>
              <a:t>A great deal of application code is hosted in the so-called cloud</a:t>
            </a:r>
          </a:p>
          <a:p>
            <a:r>
              <a:rPr lang="en-US" altLang="ko-KR" dirty="0">
                <a:sym typeface="Wingdings"/>
              </a:rPr>
              <a:t>Various requirement</a:t>
            </a:r>
          </a:p>
          <a:p>
            <a:pPr lvl="1"/>
            <a:r>
              <a:rPr lang="en-US" altLang="ko-KR" dirty="0" smtClean="0"/>
              <a:t>(interactive) Apps </a:t>
            </a:r>
            <a:r>
              <a:rPr lang="en-US" altLang="ko-KR" dirty="0"/>
              <a:t>require </a:t>
            </a:r>
            <a:r>
              <a:rPr lang="en-US" altLang="ko-KR" dirty="0" smtClean="0"/>
              <a:t>super </a:t>
            </a:r>
            <a:r>
              <a:rPr lang="en-US" altLang="ko-KR" dirty="0"/>
              <a:t>fast response time</a:t>
            </a:r>
          </a:p>
          <a:p>
            <a:pPr lvl="1"/>
            <a:r>
              <a:rPr lang="en-US" altLang="ko-KR" dirty="0" smtClean="0">
                <a:sym typeface="Wingdings"/>
              </a:rPr>
              <a:t>Apps </a:t>
            </a:r>
            <a:r>
              <a:rPr lang="en-US" altLang="ko-KR" dirty="0">
                <a:sym typeface="Wingdings"/>
              </a:rPr>
              <a:t>require intensive resource (e.g., storage, computing power, etc.)</a:t>
            </a:r>
            <a:endParaRPr lang="ko-KR" altLang="en-US" dirty="0">
              <a:sym typeface="Wingdings"/>
            </a:endParaRPr>
          </a:p>
          <a:p>
            <a:r>
              <a:rPr lang="en-US" altLang="ko-KR" dirty="0" err="1">
                <a:sym typeface="Wingdings"/>
              </a:rPr>
              <a:t>IoT</a:t>
            </a:r>
            <a:endParaRPr lang="en-US" altLang="ko-KR" dirty="0">
              <a:sym typeface="Wingdings"/>
            </a:endParaRPr>
          </a:p>
          <a:p>
            <a:pPr lvl="1"/>
            <a:r>
              <a:rPr lang="en-US" altLang="ko-KR" dirty="0" smtClean="0">
                <a:sym typeface="Wingdings"/>
              </a:rPr>
              <a:t>The number of device increases</a:t>
            </a:r>
          </a:p>
          <a:p>
            <a:pPr lvl="1"/>
            <a:r>
              <a:rPr lang="en-US" altLang="ko-KR" dirty="0" smtClean="0"/>
              <a:t>Traffic between adjacent devices increases</a:t>
            </a:r>
            <a:endParaRPr lang="ko-KR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7904942" y="5906651"/>
            <a:ext cx="1936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Wingdings"/>
              </a:rPr>
              <a:t>Two-tier </a:t>
            </a:r>
            <a:r>
              <a:rPr lang="en-US" sz="1400" dirty="0">
                <a:sym typeface="Wingdings"/>
              </a:rPr>
              <a:t>architecture</a:t>
            </a:r>
            <a:endParaRPr 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871918" y="2110801"/>
            <a:ext cx="3796083" cy="3781618"/>
            <a:chOff x="5347917" y="2110801"/>
            <a:chExt cx="3796083" cy="3781618"/>
          </a:xfrm>
        </p:grpSpPr>
        <p:pic>
          <p:nvPicPr>
            <p:cNvPr id="6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7111698" y="3550677"/>
              <a:ext cx="321812" cy="222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8025586" y="4044146"/>
              <a:ext cx="321812" cy="222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6106438" y="4044146"/>
              <a:ext cx="321812" cy="222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>
              <a:stCxn id="6" idx="1"/>
              <a:endCxn id="8" idx="0"/>
            </p:cNvCxnSpPr>
            <p:nvPr/>
          </p:nvCxnSpPr>
          <p:spPr>
            <a:xfrm flipH="1">
              <a:off x="6267344" y="3662041"/>
              <a:ext cx="844354" cy="38210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" name="직선 화살표 연결선 9"/>
            <p:cNvCxnSpPr>
              <a:stCxn id="7" idx="1"/>
              <a:endCxn id="8" idx="3"/>
            </p:cNvCxnSpPr>
            <p:nvPr/>
          </p:nvCxnSpPr>
          <p:spPr>
            <a:xfrm flipH="1">
              <a:off x="6428250" y="4155510"/>
              <a:ext cx="15973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1" name="직선 화살표 연결선 10"/>
            <p:cNvCxnSpPr>
              <a:stCxn id="6" idx="3"/>
              <a:endCxn id="7" idx="0"/>
            </p:cNvCxnSpPr>
            <p:nvPr/>
          </p:nvCxnSpPr>
          <p:spPr>
            <a:xfrm>
              <a:off x="7433510" y="3662041"/>
              <a:ext cx="752982" cy="38210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2" name="직선 화살표 연결선 11"/>
            <p:cNvCxnSpPr>
              <a:stCxn id="6" idx="0"/>
            </p:cNvCxnSpPr>
            <p:nvPr/>
          </p:nvCxnSpPr>
          <p:spPr>
            <a:xfrm flipV="1">
              <a:off x="7272604" y="2990302"/>
              <a:ext cx="10043" cy="56037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7713161" y="3495198"/>
              <a:ext cx="12707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Wide Area Network</a:t>
              </a:r>
              <a:endParaRPr lang="ko-KR" altLang="en-US" sz="700" b="1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888" y="3816513"/>
              <a:ext cx="422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884145" y="2110801"/>
              <a:ext cx="1396716" cy="740037"/>
              <a:chOff x="7193889" y="2250264"/>
              <a:chExt cx="1396716" cy="740037"/>
            </a:xfrm>
          </p:grpSpPr>
          <p:pic>
            <p:nvPicPr>
              <p:cNvPr id="97" name="Content Placeholder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0048" b="75199" l="25948" r="76185">
                            <a14:foregroundMark x1="50948" y1="33863" x2="50948" y2="33863"/>
                            <a14:foregroundMark x1="36967" y1="65978" x2="36967" y2="65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25847" t="30030" r="24771" b="25316"/>
              <a:stretch/>
            </p:blipFill>
            <p:spPr>
              <a:xfrm>
                <a:off x="7193889" y="2250264"/>
                <a:ext cx="1396716" cy="740037"/>
              </a:xfrm>
              <a:prstGeom prst="rect">
                <a:avLst/>
              </a:prstGeom>
            </p:spPr>
          </p:pic>
          <p:sp>
            <p:nvSpPr>
              <p:cNvPr id="98" name="직사각형 51"/>
              <p:cNvSpPr/>
              <p:nvPr/>
            </p:nvSpPr>
            <p:spPr>
              <a:xfrm>
                <a:off x="7201994" y="2547365"/>
                <a:ext cx="13871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Central Cloud</a:t>
                </a:r>
                <a:endParaRPr lang="ko-KR" altLang="en-US" sz="12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47917" y="4270622"/>
              <a:ext cx="3796083" cy="1621797"/>
              <a:chOff x="5347917" y="4442072"/>
              <a:chExt cx="3796083" cy="1621797"/>
            </a:xfrm>
          </p:grpSpPr>
          <p:cxnSp>
            <p:nvCxnSpPr>
              <p:cNvPr id="30" name="직선 연결선 29"/>
              <p:cNvCxnSpPr/>
              <p:nvPr/>
            </p:nvCxnSpPr>
            <p:spPr>
              <a:xfrm>
                <a:off x="5347917" y="4603151"/>
                <a:ext cx="3790422" cy="674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7725060" y="5034696"/>
                <a:ext cx="293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…</a:t>
                </a:r>
                <a:endParaRPr lang="ko-KR" altLang="en-US" sz="2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5418936" y="5625134"/>
                <a:ext cx="3725064" cy="438735"/>
                <a:chOff x="588727" y="6055566"/>
                <a:chExt cx="5651936" cy="772346"/>
              </a:xfrm>
            </p:grpSpPr>
            <p:pic>
              <p:nvPicPr>
                <p:cNvPr id="84" name="Picture 2" descr="http://www.jennyhouse.info/skyline/foreign/usa/6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210"/>
                <a:stretch/>
              </p:blipFill>
              <p:spPr bwMode="auto">
                <a:xfrm>
                  <a:off x="588727" y="6055566"/>
                  <a:ext cx="5651936" cy="7723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5" name="타원 84"/>
                <p:cNvSpPr/>
                <p:nvPr/>
              </p:nvSpPr>
              <p:spPr>
                <a:xfrm>
                  <a:off x="904875" y="6235743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1674132" y="6576826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2624813" y="6388143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4003662" y="6489742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459458" y="6357573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889025" y="6584085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475370" y="6359116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780168" y="6344602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3677089" y="6700200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>
                  <a:off x="3452119" y="6373630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3023950" y="6199459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2944122" y="6671171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cxnSp>
            <p:nvCxnSpPr>
              <p:cNvPr id="33" name="직선 화살표 연결선 32"/>
              <p:cNvCxnSpPr/>
              <p:nvPr/>
            </p:nvCxnSpPr>
            <p:spPr>
              <a:xfrm flipV="1">
                <a:off x="6181380" y="5594311"/>
                <a:ext cx="100404" cy="308829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 flipH="1" flipV="1">
                <a:off x="6978654" y="5581509"/>
                <a:ext cx="365700" cy="203995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8626450" y="5569602"/>
                <a:ext cx="80580" cy="25556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/>
              <p:cNvGrpSpPr/>
              <p:nvPr/>
            </p:nvGrpSpPr>
            <p:grpSpPr>
              <a:xfrm>
                <a:off x="5431094" y="4858319"/>
                <a:ext cx="1051594" cy="729757"/>
                <a:chOff x="655619" y="4566731"/>
                <a:chExt cx="1399671" cy="971307"/>
              </a:xfrm>
            </p:grpSpPr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2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2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930" y="4704945"/>
                  <a:ext cx="166510" cy="153673"/>
                </a:xfrm>
                <a:prstGeom prst="rect">
                  <a:avLst/>
                </a:prstGeom>
              </p:spPr>
            </p:pic>
            <p:sp>
              <p:nvSpPr>
                <p:cNvPr id="76" name="직사각형 75"/>
                <p:cNvSpPr/>
                <p:nvPr/>
              </p:nvSpPr>
              <p:spPr>
                <a:xfrm>
                  <a:off x="1022818" y="5352639"/>
                  <a:ext cx="1029465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700" b="1" kern="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devices</a:t>
                  </a:r>
                  <a:endParaRPr lang="ko-KR" altLang="en-US" sz="700" b="1" kern="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2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2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79" name="Picture 4" descr="weather-icon.jpg (1280×1024)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3259" y="4675645"/>
                  <a:ext cx="287550" cy="210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1766" y="4687122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9" descr="etc1_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10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82" name="그림 8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83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그룹 36"/>
              <p:cNvGrpSpPr/>
              <p:nvPr/>
            </p:nvGrpSpPr>
            <p:grpSpPr>
              <a:xfrm>
                <a:off x="6625325" y="4858319"/>
                <a:ext cx="1051594" cy="729757"/>
                <a:chOff x="6945331" y="4566731"/>
                <a:chExt cx="1399671" cy="971307"/>
              </a:xfrm>
            </p:grpSpPr>
            <p:grpSp>
              <p:nvGrpSpPr>
                <p:cNvPr id="61" name="그룹 60"/>
                <p:cNvGrpSpPr/>
                <p:nvPr/>
              </p:nvGrpSpPr>
              <p:grpSpPr>
                <a:xfrm>
                  <a:off x="6945331" y="4566731"/>
                  <a:ext cx="1399671" cy="971307"/>
                  <a:chOff x="655619" y="4566731"/>
                  <a:chExt cx="1399671" cy="971307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655619" y="4566731"/>
                    <a:ext cx="1399671" cy="923131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9BBB59">
                          <a:tint val="50000"/>
                          <a:satMod val="300000"/>
                        </a:srgbClr>
                      </a:gs>
                      <a:gs pos="35000">
                        <a:srgbClr val="9BBB59">
                          <a:tint val="37000"/>
                          <a:satMod val="300000"/>
                        </a:srgbClr>
                      </a:gs>
                      <a:gs pos="100000">
                        <a:srgbClr val="9BBB59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9BBB59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777999" y="4655873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pic>
                <p:nvPicPr>
                  <p:cNvPr id="65" name="그림 6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0930" y="4704945"/>
                    <a:ext cx="166510" cy="153673"/>
                  </a:xfrm>
                  <a:prstGeom prst="rect">
                    <a:avLst/>
                  </a:prstGeom>
                </p:spPr>
              </p:pic>
              <p:sp>
                <p:nvSpPr>
                  <p:cNvPr id="66" name="직사각형 65"/>
                  <p:cNvSpPr/>
                  <p:nvPr/>
                </p:nvSpPr>
                <p:spPr>
                  <a:xfrm>
                    <a:off x="984784" y="5352639"/>
                    <a:ext cx="1029465" cy="18539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9BBB59">
                          <a:shade val="51000"/>
                          <a:satMod val="130000"/>
                        </a:srgbClr>
                      </a:gs>
                      <a:gs pos="80000">
                        <a:srgbClr val="9BBB59">
                          <a:shade val="93000"/>
                          <a:satMod val="130000"/>
                        </a:srgbClr>
                      </a:gs>
                      <a:gs pos="100000">
                        <a:srgbClr val="9BBB5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700" b="1" kern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Edge devices</a:t>
                    </a:r>
                    <a:endParaRPr lang="ko-KR" altLang="en-US" sz="700" b="1" kern="0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1160709" y="4655873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1609078" y="4655549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pic>
                <p:nvPicPr>
                  <p:cNvPr id="69" name="Picture 4" descr="http://icons.iconarchive.com/icons/marcus-roberto/google-play/256/YouTube-icon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18603" y="4687122"/>
                    <a:ext cx="188941" cy="1732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9" descr="etc1_1.jpg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10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1914" y="4975763"/>
                    <a:ext cx="239621" cy="307234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3645" y="4964593"/>
                    <a:ext cx="298673" cy="329251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2" descr="http://www.androidtapp.com/wp-content/uploads/2010/12/Who-the-Hell-Says-You-Cant-Get-Content-on-Google-TV-Heres-Secret-Sauce-How.jp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67115" y="4943351"/>
                    <a:ext cx="564370" cy="3404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2" name="Picture 4" descr="http://findicons.com/files/icons/1700/2d/512/game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29571" y="4675645"/>
                  <a:ext cx="218881" cy="1766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그룹 37"/>
              <p:cNvGrpSpPr/>
              <p:nvPr/>
            </p:nvGrpSpPr>
            <p:grpSpPr>
              <a:xfrm>
                <a:off x="8063535" y="4858319"/>
                <a:ext cx="1051594" cy="729757"/>
                <a:chOff x="4167943" y="4566731"/>
                <a:chExt cx="1399671" cy="971307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4167943" y="4566731"/>
                  <a:ext cx="1399671" cy="971307"/>
                  <a:chOff x="655619" y="4566731"/>
                  <a:chExt cx="1399671" cy="971307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655619" y="4566731"/>
                    <a:ext cx="1399671" cy="923131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9BBB59">
                          <a:tint val="50000"/>
                          <a:satMod val="300000"/>
                        </a:srgbClr>
                      </a:gs>
                      <a:gs pos="35000">
                        <a:srgbClr val="9BBB59">
                          <a:tint val="37000"/>
                          <a:satMod val="300000"/>
                        </a:srgbClr>
                      </a:gs>
                      <a:gs pos="100000">
                        <a:srgbClr val="9BBB59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9BBB59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777999" y="4655873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984784" y="5352639"/>
                    <a:ext cx="1029465" cy="18539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9BBB59">
                          <a:shade val="51000"/>
                          <a:satMod val="130000"/>
                        </a:srgbClr>
                      </a:gs>
                      <a:gs pos="80000">
                        <a:srgbClr val="9BBB59">
                          <a:shade val="93000"/>
                          <a:satMod val="130000"/>
                        </a:srgbClr>
                      </a:gs>
                      <a:gs pos="100000">
                        <a:srgbClr val="9BBB5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700" b="1" kern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Edge devices</a:t>
                    </a:r>
                    <a:endParaRPr lang="ko-KR" altLang="en-US" sz="700" b="1" kern="0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56" name="직사각형 55"/>
                  <p:cNvSpPr/>
                  <p:nvPr/>
                </p:nvSpPr>
                <p:spPr>
                  <a:xfrm>
                    <a:off x="1160709" y="4655873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1609078" y="4655549"/>
                    <a:ext cx="304730" cy="23927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200" kern="0">
                      <a:solidFill>
                        <a:prstClr val="black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pic>
                <p:nvPicPr>
                  <p:cNvPr id="58" name="Picture 9" descr="etc1_1.jpg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10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1914" y="4975763"/>
                    <a:ext cx="239621" cy="307234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3645" y="4964593"/>
                    <a:ext cx="298673" cy="329251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2" descr="http://www.androidtapp.com/wp-content/uploads/2010/12/Who-the-Hell-Says-You-Cant-Get-Content-on-Google-TV-Heres-Secret-Sauce-How.jp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67115" y="4943351"/>
                    <a:ext cx="564370" cy="3404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0" name="Picture 16" descr="http://a2.mzstatic.com/us/r30/Purple1/v4/99/cf/72/99cf7298-1062-14a8-601d-5855ce86023b/icon320x320.jpe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16046" y="4711667"/>
                  <a:ext cx="190020" cy="153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4" descr="weather-icon.jpg (1280×1024)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7261" y="4667473"/>
                  <a:ext cx="287550" cy="2108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12" descr="http://catcatcat.d-lan.dp.ua/wp-content/uploads/2013/02/news-icon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5867" y="4702756"/>
                  <a:ext cx="187075" cy="1509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" name="그룹 38"/>
              <p:cNvGrpSpPr/>
              <p:nvPr/>
            </p:nvGrpSpPr>
            <p:grpSpPr>
              <a:xfrm>
                <a:off x="5637514" y="4442072"/>
                <a:ext cx="3256843" cy="498120"/>
                <a:chOff x="938910" y="4294683"/>
                <a:chExt cx="4334857" cy="662991"/>
              </a:xfrm>
            </p:grpSpPr>
            <p:cxnSp>
              <p:nvCxnSpPr>
                <p:cNvPr id="40" name="직선 화살표 연결선 39"/>
                <p:cNvCxnSpPr>
                  <a:stCxn id="74" idx="0"/>
                </p:cNvCxnSpPr>
                <p:nvPr/>
              </p:nvCxnSpPr>
              <p:spPr>
                <a:xfrm flipV="1">
                  <a:off x="938910" y="4318787"/>
                  <a:ext cx="835274" cy="619111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/>
                <p:cNvCxnSpPr>
                  <a:stCxn id="77" idx="0"/>
                </p:cNvCxnSpPr>
                <p:nvPr/>
              </p:nvCxnSpPr>
              <p:spPr>
                <a:xfrm flipV="1">
                  <a:off x="1313075" y="4294982"/>
                  <a:ext cx="914266" cy="642921"/>
                </a:xfrm>
                <a:prstGeom prst="straightConnector1">
                  <a:avLst/>
                </a:prstGeom>
                <a:ln w="254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/>
                <p:cNvCxnSpPr>
                  <a:stCxn id="78" idx="0"/>
                </p:cNvCxnSpPr>
                <p:nvPr/>
              </p:nvCxnSpPr>
              <p:spPr>
                <a:xfrm flipV="1">
                  <a:off x="1769989" y="4330947"/>
                  <a:ext cx="1677486" cy="606629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 flipV="1">
                  <a:off x="1791233" y="4318782"/>
                  <a:ext cx="977227" cy="619111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/>
                <p:cNvCxnSpPr>
                  <a:stCxn id="62" idx="0"/>
                </p:cNvCxnSpPr>
                <p:nvPr/>
              </p:nvCxnSpPr>
              <p:spPr>
                <a:xfrm flipV="1">
                  <a:off x="3347367" y="4294683"/>
                  <a:ext cx="813134" cy="662991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/>
                <p:cNvCxnSpPr>
                  <a:stCxn id="54" idx="0"/>
                </p:cNvCxnSpPr>
                <p:nvPr/>
              </p:nvCxnSpPr>
              <p:spPr>
                <a:xfrm flipH="1" flipV="1">
                  <a:off x="2645269" y="4306804"/>
                  <a:ext cx="1797419" cy="631094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/>
                <p:cNvCxnSpPr>
                  <a:stCxn id="56" idx="0"/>
                </p:cNvCxnSpPr>
                <p:nvPr/>
              </p:nvCxnSpPr>
              <p:spPr>
                <a:xfrm flipH="1" flipV="1">
                  <a:off x="2227342" y="4294984"/>
                  <a:ext cx="2598055" cy="642913"/>
                </a:xfrm>
                <a:prstGeom prst="straightConnector1">
                  <a:avLst/>
                </a:prstGeom>
                <a:ln w="254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>
                  <a:stCxn id="57" idx="0"/>
                </p:cNvCxnSpPr>
                <p:nvPr/>
              </p:nvCxnSpPr>
              <p:spPr>
                <a:xfrm flipH="1" flipV="1">
                  <a:off x="4145833" y="4321218"/>
                  <a:ext cx="1127934" cy="616355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/>
                <p:cNvCxnSpPr>
                  <a:stCxn id="67" idx="0"/>
                </p:cNvCxnSpPr>
                <p:nvPr/>
              </p:nvCxnSpPr>
              <p:spPr>
                <a:xfrm flipV="1">
                  <a:off x="2911141" y="4321626"/>
                  <a:ext cx="687376" cy="616268"/>
                </a:xfrm>
                <a:prstGeom prst="straightConnector1">
                  <a:avLst/>
                </a:prstGeom>
                <a:ln w="254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그룹 16"/>
            <p:cNvGrpSpPr/>
            <p:nvPr/>
          </p:nvGrpSpPr>
          <p:grpSpPr>
            <a:xfrm>
              <a:off x="7349091" y="2167942"/>
              <a:ext cx="1748114" cy="627460"/>
              <a:chOff x="5914867" y="2119470"/>
              <a:chExt cx="1748114" cy="627460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5914867" y="2119470"/>
                <a:ext cx="1748114" cy="627460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b" anchorCtr="0"/>
              <a:lstStyle/>
              <a:p>
                <a:pPr algn="ctr" latinLnBrk="0">
                  <a:defRPr/>
                </a:pPr>
                <a:endParaRPr lang="en-US" altLang="ko-KR" sz="1400" b="1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 latinLnBrk="0">
                  <a:defRPr/>
                </a:pPr>
                <a:endParaRPr lang="en-US" altLang="ko-KR" sz="1400" b="1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 latinLnBrk="0">
                  <a:defRPr/>
                </a:pPr>
                <a:endParaRPr lang="en-US" altLang="ko-KR" sz="1400" b="1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 latinLnBrk="0">
                  <a:defRPr/>
                </a:pPr>
                <a:endParaRPr lang="en-US" altLang="ko-KR" sz="1400" b="1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16"/>
              <a:srcRect l="9449" r="23553" b="29549"/>
              <a:stretch/>
            </p:blipFill>
            <p:spPr>
              <a:xfrm rot="747816">
                <a:off x="6087908" y="2484354"/>
                <a:ext cx="138296" cy="198306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84199" y="2474703"/>
                <a:ext cx="5144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CPU</a:t>
                </a:r>
                <a:endParaRPr lang="ko-KR" altLang="en-US" sz="8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6653157" y="2469021"/>
                <a:ext cx="728032" cy="221190"/>
                <a:chOff x="1240022" y="3662446"/>
                <a:chExt cx="969011" cy="294404"/>
              </a:xfrm>
            </p:grpSpPr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0022" y="3662446"/>
                  <a:ext cx="190090" cy="283714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1336967" y="3670093"/>
                  <a:ext cx="872066" cy="286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: Storage</a:t>
                  </a:r>
                  <a:endParaRPr lang="ko-KR" altLang="en-US" sz="800" b="1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617" y="2245485"/>
                <a:ext cx="125101" cy="115457"/>
              </a:xfrm>
              <a:prstGeom prst="rect">
                <a:avLst/>
              </a:prstGeom>
            </p:spPr>
          </p:pic>
          <p:pic>
            <p:nvPicPr>
              <p:cNvPr id="23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7173" y="2223992"/>
                <a:ext cx="216041" cy="15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4078" y="2236855"/>
                <a:ext cx="164449" cy="132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669" y="2238145"/>
                <a:ext cx="141954" cy="130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2982" y="2245605"/>
                <a:ext cx="142765" cy="115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04" y="2246498"/>
                <a:ext cx="140552" cy="113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732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smtClean="0"/>
              <a:t>limitations </a:t>
            </a:r>
            <a:r>
              <a:rPr lang="en-US" altLang="zh-CN" dirty="0"/>
              <a:t>of Cloud Computing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2117336"/>
            <a:ext cx="6192410" cy="4351338"/>
          </a:xfrm>
        </p:spPr>
        <p:txBody>
          <a:bodyPr/>
          <a:lstStyle/>
          <a:p>
            <a:r>
              <a:rPr lang="en-US" altLang="ko-KR" dirty="0" smtClean="0"/>
              <a:t>Long WAN </a:t>
            </a:r>
            <a:r>
              <a:rPr lang="en-US" altLang="ko-KR" dirty="0" smtClean="0">
                <a:solidFill>
                  <a:srgbClr val="FF0000"/>
                </a:solidFill>
              </a:rPr>
              <a:t>latencies</a:t>
            </a:r>
            <a:r>
              <a:rPr lang="en-US" altLang="ko-KR" dirty="0" smtClean="0"/>
              <a:t> are a fundamental obstacle</a:t>
            </a:r>
          </a:p>
          <a:p>
            <a:r>
              <a:rPr lang="en-US" altLang="ko-KR" dirty="0" smtClean="0"/>
              <a:t>WAN delays in the critical path of user interaction can hurt usability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Traffic to central cloud </a:t>
            </a:r>
            <a:r>
              <a:rPr lang="en-US" altLang="ko-KR" dirty="0" smtClean="0"/>
              <a:t>increases</a:t>
            </a:r>
          </a:p>
          <a:p>
            <a:r>
              <a:rPr lang="en-US" altLang="ko-KR" dirty="0" smtClean="0"/>
              <a:t>Computational &amp; network </a:t>
            </a:r>
            <a:r>
              <a:rPr lang="en-US" altLang="ko-KR" dirty="0" smtClean="0">
                <a:solidFill>
                  <a:srgbClr val="FF0000"/>
                </a:solidFill>
              </a:rPr>
              <a:t>overhead</a:t>
            </a:r>
            <a:r>
              <a:rPr lang="en-US" altLang="ko-KR" dirty="0" smtClean="0"/>
              <a:t> at central cloud increases</a:t>
            </a:r>
            <a:endParaRPr lang="ko-KR" altLang="en-US" dirty="0"/>
          </a:p>
        </p:txBody>
      </p:sp>
      <p:pic>
        <p:nvPicPr>
          <p:cNvPr id="4" name="Picture 2" descr="http://www.hanastar.net.id/data/routerA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8"/>
          <a:stretch/>
        </p:blipFill>
        <p:spPr bwMode="auto">
          <a:xfrm>
            <a:off x="8635698" y="3550678"/>
            <a:ext cx="321812" cy="2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hanastar.net.id/data/routerA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8"/>
          <a:stretch/>
        </p:blipFill>
        <p:spPr bwMode="auto">
          <a:xfrm>
            <a:off x="9549586" y="4044147"/>
            <a:ext cx="321812" cy="2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hanastar.net.id/data/routerA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8"/>
          <a:stretch/>
        </p:blipFill>
        <p:spPr bwMode="auto">
          <a:xfrm>
            <a:off x="7630438" y="4044147"/>
            <a:ext cx="321812" cy="2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4" idx="1"/>
            <a:endCxn id="6" idx="0"/>
          </p:cNvCxnSpPr>
          <p:nvPr/>
        </p:nvCxnSpPr>
        <p:spPr>
          <a:xfrm flipH="1">
            <a:off x="7791344" y="3662042"/>
            <a:ext cx="844354" cy="38210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8" name="직선 화살표 연결선 7"/>
          <p:cNvCxnSpPr>
            <a:stCxn id="5" idx="1"/>
            <a:endCxn id="6" idx="3"/>
          </p:cNvCxnSpPr>
          <p:nvPr/>
        </p:nvCxnSpPr>
        <p:spPr>
          <a:xfrm flipH="1">
            <a:off x="7952250" y="4155510"/>
            <a:ext cx="159733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" name="직선 화살표 연결선 8"/>
          <p:cNvCxnSpPr>
            <a:stCxn id="4" idx="3"/>
            <a:endCxn id="5" idx="0"/>
          </p:cNvCxnSpPr>
          <p:nvPr/>
        </p:nvCxnSpPr>
        <p:spPr>
          <a:xfrm>
            <a:off x="8957510" y="3662042"/>
            <a:ext cx="752982" cy="38210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" name="직선 화살표 연결선 9"/>
          <p:cNvCxnSpPr>
            <a:stCxn id="4" idx="0"/>
          </p:cNvCxnSpPr>
          <p:nvPr/>
        </p:nvCxnSpPr>
        <p:spPr>
          <a:xfrm flipV="1">
            <a:off x="8796605" y="2990303"/>
            <a:ext cx="10043" cy="56037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237162" y="3469418"/>
            <a:ext cx="90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Wide Area Network</a:t>
            </a:r>
            <a:endParaRPr lang="ko-KR" altLang="en-US" sz="700" b="1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889" y="3816513"/>
            <a:ext cx="422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…</a:t>
            </a:r>
            <a:endParaRPr lang="ko-KR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17645" y="2110802"/>
            <a:ext cx="1396716" cy="740037"/>
            <a:chOff x="7193889" y="2250264"/>
            <a:chExt cx="1396716" cy="740037"/>
          </a:xfrm>
        </p:grpSpPr>
        <p:pic>
          <p:nvPicPr>
            <p:cNvPr id="14" name="Content Placeholder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048" b="75199" l="25948" r="76185">
                          <a14:foregroundMark x1="50948" y1="33863" x2="50948" y2="33863"/>
                          <a14:foregroundMark x1="36967" y1="65978" x2="36967" y2="65978"/>
                        </a14:backgroundRemoval>
                      </a14:imgEffect>
                    </a14:imgLayer>
                  </a14:imgProps>
                </a:ext>
              </a:extLst>
            </a:blip>
            <a:srcRect l="25847" t="30030" r="24771" b="25316"/>
            <a:stretch/>
          </p:blipFill>
          <p:spPr>
            <a:xfrm>
              <a:off x="7193889" y="2250264"/>
              <a:ext cx="1396716" cy="740037"/>
            </a:xfrm>
            <a:prstGeom prst="rect">
              <a:avLst/>
            </a:prstGeom>
          </p:spPr>
        </p:pic>
        <p:sp>
          <p:nvSpPr>
            <p:cNvPr id="15" name="직사각형 51"/>
            <p:cNvSpPr/>
            <p:nvPr/>
          </p:nvSpPr>
          <p:spPr>
            <a:xfrm>
              <a:off x="7201994" y="2509265"/>
              <a:ext cx="13871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Central Cloud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6871917" y="4431701"/>
            <a:ext cx="3790422" cy="6742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9249060" y="4863247"/>
            <a:ext cx="29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…</a:t>
            </a:r>
            <a:endParaRPr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942936" y="5453685"/>
            <a:ext cx="3725064" cy="438735"/>
            <a:chOff x="588727" y="6055566"/>
            <a:chExt cx="5651936" cy="772346"/>
          </a:xfrm>
        </p:grpSpPr>
        <p:pic>
          <p:nvPicPr>
            <p:cNvPr id="19" name="Picture 2" descr="http://www.jennyhouse.info/skyline/foreign/usa/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10"/>
            <a:stretch/>
          </p:blipFill>
          <p:spPr bwMode="auto">
            <a:xfrm>
              <a:off x="588727" y="6055566"/>
              <a:ext cx="5651936" cy="77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/>
            <p:cNvSpPr/>
            <p:nvPr/>
          </p:nvSpPr>
          <p:spPr>
            <a:xfrm>
              <a:off x="904875" y="6235743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74132" y="6576826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624813" y="6388143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003662" y="6489742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459458" y="6357573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889025" y="6584085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475370" y="6359116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80168" y="6344602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677089" y="6700200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452119" y="6373630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023950" y="6199459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944122" y="6671171"/>
              <a:ext cx="108000" cy="108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32" name="직선 화살표 연결선 31"/>
          <p:cNvCxnSpPr/>
          <p:nvPr/>
        </p:nvCxnSpPr>
        <p:spPr>
          <a:xfrm flipV="1">
            <a:off x="7705380" y="5422862"/>
            <a:ext cx="100404" cy="308829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8502654" y="5410060"/>
            <a:ext cx="365700" cy="203995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10150450" y="5398153"/>
            <a:ext cx="80580" cy="255563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149325" y="4686870"/>
            <a:ext cx="1051594" cy="729757"/>
            <a:chOff x="6945331" y="4566731"/>
            <a:chExt cx="1399671" cy="971307"/>
          </a:xfrm>
        </p:grpSpPr>
        <p:grpSp>
          <p:nvGrpSpPr>
            <p:cNvPr id="36" name="그룹 35"/>
            <p:cNvGrpSpPr/>
            <p:nvPr/>
          </p:nvGrpSpPr>
          <p:grpSpPr>
            <a:xfrm>
              <a:off x="6945331" y="4566731"/>
              <a:ext cx="1399671" cy="971307"/>
              <a:chOff x="655619" y="4566731"/>
              <a:chExt cx="1399671" cy="971307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984784" y="5352639"/>
                <a:ext cx="1029465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700" b="1" kern="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devices</a:t>
                </a:r>
                <a:endParaRPr lang="ko-KR" altLang="en-US" sz="700" b="1" kern="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44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603" y="4687122"/>
                <a:ext cx="188941" cy="17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9" descr="etc1_1.jp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47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4" descr="http://findicons.com/files/icons/1700/2d/512/game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9571" y="4675645"/>
              <a:ext cx="218881" cy="17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9587535" y="4686870"/>
            <a:ext cx="1051594" cy="729757"/>
            <a:chOff x="4167943" y="4566731"/>
            <a:chExt cx="1399671" cy="971307"/>
          </a:xfrm>
        </p:grpSpPr>
        <p:grpSp>
          <p:nvGrpSpPr>
            <p:cNvPr id="49" name="그룹 48"/>
            <p:cNvGrpSpPr/>
            <p:nvPr/>
          </p:nvGrpSpPr>
          <p:grpSpPr>
            <a:xfrm>
              <a:off x="4167943" y="4566731"/>
              <a:ext cx="1399671" cy="971307"/>
              <a:chOff x="655619" y="4566731"/>
              <a:chExt cx="1399671" cy="971307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984784" y="5352639"/>
                <a:ext cx="1029465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700" b="1" kern="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devices</a:t>
                </a:r>
                <a:endParaRPr lang="ko-KR" altLang="en-US" sz="700" b="1" kern="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58" name="Picture 9" descr="etc1_1.jp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60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16" descr="http://a2.mzstatic.com/us/r30/Purple1/v4/99/cf/72/99cf7298-1062-14a8-601d-5855ce86023b/icon320x320.jp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046" y="4711667"/>
              <a:ext cx="190020" cy="153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weather-icon.jpg (1280×1024)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261" y="4667473"/>
              <a:ext cx="287550" cy="21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http://catcatcat.d-lan.dp.ua/wp-content/uploads/2013/02/news-ic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867" y="4702756"/>
              <a:ext cx="187075" cy="15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모서리가 둥근 직사각형 60"/>
          <p:cNvSpPr/>
          <p:nvPr/>
        </p:nvSpPr>
        <p:spPr>
          <a:xfrm>
            <a:off x="8682591" y="2167942"/>
            <a:ext cx="1748114" cy="62746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 anchorCtr="0"/>
          <a:lstStyle/>
          <a:p>
            <a:pPr algn="ctr" latinLnBrk="0">
              <a:defRPr/>
            </a:pPr>
            <a:endParaRPr lang="en-US" altLang="ko-KR" sz="1400" b="1" kern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 latinLnBrk="0">
              <a:defRPr/>
            </a:pPr>
            <a:endParaRPr lang="en-US" altLang="ko-KR" sz="1400" b="1" kern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 latinLnBrk="0">
              <a:defRPr/>
            </a:pPr>
            <a:endParaRPr lang="en-US" altLang="ko-KR" sz="1400" b="1" kern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 latinLnBrk="0">
              <a:defRPr/>
            </a:pPr>
            <a:endParaRPr lang="en-US" altLang="ko-KR" sz="1400" b="1" kern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6"/>
          <a:srcRect l="9449" r="23553" b="29549"/>
          <a:stretch/>
        </p:blipFill>
        <p:spPr>
          <a:xfrm rot="747816">
            <a:off x="8782436" y="2270883"/>
            <a:ext cx="138296" cy="19830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878728" y="2261232"/>
            <a:ext cx="51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CPU</a:t>
            </a:r>
            <a:endParaRPr lang="ko-KR" altLang="en-US" sz="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9347685" y="2255550"/>
            <a:ext cx="728032" cy="221190"/>
            <a:chOff x="1240022" y="3662446"/>
            <a:chExt cx="969011" cy="29440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0022" y="3662446"/>
              <a:ext cx="190090" cy="28371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336967" y="3670093"/>
              <a:ext cx="872066" cy="286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Storage</a:t>
              </a:r>
              <a:endParaRPr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342" y="2567008"/>
            <a:ext cx="125101" cy="115457"/>
          </a:xfrm>
          <a:prstGeom prst="rect">
            <a:avLst/>
          </a:prstGeom>
        </p:spPr>
      </p:pic>
      <p:pic>
        <p:nvPicPr>
          <p:cNvPr id="68" name="Picture 4" descr="weather-icon.jpg (1280×1024)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898" y="2545514"/>
            <a:ext cx="216041" cy="1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://findicons.com/files/icons/1700/2d/512/gam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03" y="2558377"/>
            <a:ext cx="164449" cy="1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://icons.iconarchive.com/icons/marcus-roberto/google-play/256/YouTub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93" y="2559667"/>
            <a:ext cx="141954" cy="1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6" descr="http://a2.mzstatic.com/us/r30/Purple1/v4/99/cf/72/99cf7298-1062-14a8-601d-5855ce86023b/icon320x320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07" y="2567127"/>
            <a:ext cx="142765" cy="1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 descr="http://catcatcat.d-lan.dp.ua/wp-content/uploads/2013/02/news-ic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928" y="2568020"/>
            <a:ext cx="140552" cy="1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6955094" y="4686870"/>
            <a:ext cx="1051594" cy="729757"/>
            <a:chOff x="5431094" y="4686869"/>
            <a:chExt cx="1051594" cy="729757"/>
          </a:xfrm>
        </p:grpSpPr>
        <p:grpSp>
          <p:nvGrpSpPr>
            <p:cNvPr id="74" name="그룹 73"/>
            <p:cNvGrpSpPr/>
            <p:nvPr/>
          </p:nvGrpSpPr>
          <p:grpSpPr>
            <a:xfrm>
              <a:off x="5431094" y="4686869"/>
              <a:ext cx="1051594" cy="729757"/>
              <a:chOff x="655619" y="4566731"/>
              <a:chExt cx="1399671" cy="971307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79" name="직사각형 78"/>
              <p:cNvSpPr/>
              <p:nvPr/>
            </p:nvSpPr>
            <p:spPr>
              <a:xfrm>
                <a:off x="972107" y="5352639"/>
                <a:ext cx="1029465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700" b="1" kern="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devices</a:t>
                </a:r>
                <a:endParaRPr lang="ko-KR" altLang="en-US" sz="700" b="1" kern="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2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2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259" y="4675645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9" descr="etc1_1.jp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85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0242" y="4785957"/>
              <a:ext cx="125101" cy="115457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7179411" y="2702381"/>
            <a:ext cx="1616266" cy="2088331"/>
            <a:chOff x="5655411" y="2702380"/>
            <a:chExt cx="1616266" cy="2088331"/>
          </a:xfrm>
        </p:grpSpPr>
        <p:cxnSp>
          <p:nvCxnSpPr>
            <p:cNvPr id="87" name="직선 화살표 연결선 86"/>
            <p:cNvCxnSpPr>
              <a:stCxn id="78" idx="0"/>
            </p:cNvCxnSpPr>
            <p:nvPr/>
          </p:nvCxnSpPr>
          <p:spPr>
            <a:xfrm flipV="1">
              <a:off x="5655411" y="4060261"/>
              <a:ext cx="451027" cy="73045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 flipV="1">
              <a:off x="6175475" y="3524074"/>
              <a:ext cx="964810" cy="4608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 flipV="1">
              <a:off x="7092747" y="2702380"/>
              <a:ext cx="178930" cy="7911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7776793" y="2711787"/>
            <a:ext cx="1147310" cy="2074170"/>
            <a:chOff x="6252793" y="2711787"/>
            <a:chExt cx="1147310" cy="2074170"/>
          </a:xfrm>
        </p:grpSpPr>
        <p:cxnSp>
          <p:nvCxnSpPr>
            <p:cNvPr id="91" name="직선 화살표 연결선 90"/>
            <p:cNvCxnSpPr/>
            <p:nvPr/>
          </p:nvCxnSpPr>
          <p:spPr>
            <a:xfrm>
              <a:off x="7368536" y="2711787"/>
              <a:ext cx="31567" cy="832902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rot="21480000" flipH="1">
              <a:off x="6441521" y="3814756"/>
              <a:ext cx="798763" cy="274002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6" idx="3"/>
              <a:endCxn id="75" idx="0"/>
            </p:cNvCxnSpPr>
            <p:nvPr/>
          </p:nvCxnSpPr>
          <p:spPr>
            <a:xfrm flipH="1">
              <a:off x="6252793" y="4155510"/>
              <a:ext cx="175457" cy="63044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7181896" y="336478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Delay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9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limitations of Cloud Computing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4128" y="1792334"/>
            <a:ext cx="9720073" cy="4023360"/>
          </a:xfrm>
        </p:spPr>
        <p:txBody>
          <a:bodyPr/>
          <a:lstStyle/>
          <a:p>
            <a:r>
              <a:rPr lang="en-US" altLang="zh-CN" sz="3000" dirty="0"/>
              <a:t>Network communication latency of clouding computing</a:t>
            </a:r>
          </a:p>
          <a:p>
            <a:pPr lvl="1"/>
            <a:r>
              <a:rPr lang="en-US" altLang="zh-CN" sz="2600" dirty="0"/>
              <a:t>Can be up to </a:t>
            </a:r>
            <a:r>
              <a:rPr lang="en-US" altLang="zh-CN" sz="2600" dirty="0">
                <a:solidFill>
                  <a:srgbClr val="FF0000"/>
                </a:solidFill>
              </a:rPr>
              <a:t>400 </a:t>
            </a:r>
            <a:r>
              <a:rPr lang="en-US" altLang="zh-CN" sz="2600" dirty="0" err="1">
                <a:solidFill>
                  <a:srgbClr val="FF0000"/>
                </a:solidFill>
              </a:rPr>
              <a:t>ms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1"/>
            <a:r>
              <a:rPr lang="en-US" altLang="zh-CN" sz="2600" dirty="0"/>
              <a:t>Many mobile apps are</a:t>
            </a:r>
            <a:r>
              <a:rPr lang="en-US" altLang="zh-CN" sz="2600" dirty="0">
                <a:solidFill>
                  <a:srgbClr val="FF0000"/>
                </a:solidFill>
              </a:rPr>
              <a:t> delay-sensitive</a:t>
            </a:r>
          </a:p>
          <a:p>
            <a:endParaRPr lang="ko-KR" altLang="en-US" dirty="0"/>
          </a:p>
        </p:txBody>
      </p:sp>
      <p:graphicFrame>
        <p:nvGraphicFramePr>
          <p:cNvPr id="5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63000"/>
              </p:ext>
            </p:extLst>
          </p:nvPr>
        </p:nvGraphicFramePr>
        <p:xfrm>
          <a:off x="2133600" y="3210534"/>
          <a:ext cx="7486650" cy="31241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5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3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17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57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6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latin typeface="+mn-lt"/>
                        </a:rPr>
                        <a:t>Round</a:t>
                      </a:r>
                      <a:r>
                        <a:rPr lang="en-US" sz="2000" b="0" baseline="0" dirty="0">
                          <a:latin typeface="+mn-lt"/>
                        </a:rPr>
                        <a:t> trip cities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Max(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Min(</a:t>
                      </a:r>
                      <a:r>
                        <a:rPr lang="en-US" sz="2000" b="0" dirty="0" err="1"/>
                        <a:t>ms</a:t>
                      </a:r>
                      <a:r>
                        <a:rPr lang="en-US" sz="2000" b="0" dirty="0"/>
                        <a:t>)</a:t>
                      </a:r>
                      <a:endParaRPr 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45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Berkeley-Canberra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174.0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174.7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176.0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4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Berkeley-</a:t>
                      </a:r>
                      <a:r>
                        <a:rPr lang="en-US" sz="1800" dirty="0" err="1"/>
                        <a:t>Troudheim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4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Pittsburgh-Hong Kong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217.0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223.1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4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Pittsburgh-</a:t>
                      </a:r>
                      <a:r>
                        <a:rPr lang="en-US" sz="1800" dirty="0" err="1"/>
                        <a:t>Seatle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83.0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83.9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84.0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4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Pittsburgh-Dublin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115.0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115.7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116.0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39615" y="2221767"/>
            <a:ext cx="1939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Performance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degrades!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611015" y="2294365"/>
            <a:ext cx="228600" cy="685800"/>
          </a:xfrm>
          <a:prstGeom prst="righ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17448" y="6478631"/>
            <a:ext cx="9040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Tong, Liang, Yong Li, and Wei Gao. "A Hierarchical Edge Cloud Architecture for Mobile Computing</a:t>
            </a:r>
            <a:r>
              <a:rPr lang="en-US" altLang="ko-KR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.“, IEEE INFOCOM 2016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80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Edge Computing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04085"/>
            <a:ext cx="5710382" cy="3872878"/>
          </a:xfrm>
        </p:spPr>
        <p:txBody>
          <a:bodyPr/>
          <a:lstStyle/>
          <a:p>
            <a:r>
              <a:rPr lang="en-US" altLang="ko-KR" sz="2400" dirty="0"/>
              <a:t>Small scale cloud servers at the edge </a:t>
            </a: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Moving app code and data from the main cloud to the fringes of networks</a:t>
            </a:r>
            <a:endParaRPr lang="en-US" altLang="ko-KR" sz="2000" dirty="0"/>
          </a:p>
          <a:p>
            <a:pPr lvl="1"/>
            <a:r>
              <a:rPr lang="en-US" altLang="ko-KR" sz="2000" dirty="0"/>
              <a:t>Reduce the network latency accessing data center</a:t>
            </a:r>
          </a:p>
          <a:p>
            <a:pPr lvl="1"/>
            <a:r>
              <a:rPr lang="en-US" altLang="ko-KR" sz="2000" dirty="0"/>
              <a:t>Support user mobility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92947" y="3138285"/>
            <a:ext cx="4599314" cy="1250576"/>
          </a:xfrm>
          <a:prstGeom prst="rect">
            <a:avLst/>
          </a:prstGeom>
          <a:solidFill>
            <a:srgbClr val="FFC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760540" y="1673842"/>
            <a:ext cx="4593260" cy="4503121"/>
            <a:chOff x="553456" y="1217885"/>
            <a:chExt cx="5052586" cy="4953433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421807" y="3181845"/>
              <a:ext cx="1401378" cy="83515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79045" y="3062061"/>
              <a:ext cx="1069600" cy="25817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lang="ko-KR" altLang="en-US" sz="100" b="1" kern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9449" r="23553" b="29549"/>
            <a:stretch/>
          </p:blipFill>
          <p:spPr>
            <a:xfrm rot="747816">
              <a:off x="1525904" y="3376103"/>
              <a:ext cx="184072" cy="2639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50100" y="3363257"/>
              <a:ext cx="565913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7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157945" y="3350264"/>
              <a:ext cx="756847" cy="283714"/>
              <a:chOff x="1841747" y="3339401"/>
              <a:chExt cx="756847" cy="283714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1747" y="3339401"/>
                <a:ext cx="190090" cy="283714"/>
              </a:xfrm>
              <a:prstGeom prst="rect">
                <a:avLst/>
              </a:prstGeom>
            </p:spPr>
          </p:pic>
          <p:sp>
            <p:nvSpPr>
              <p:cNvPr id="106" name="TextBox 105"/>
              <p:cNvSpPr txBox="1"/>
              <p:nvPr/>
            </p:nvSpPr>
            <p:spPr>
              <a:xfrm>
                <a:off x="1943399" y="3347047"/>
                <a:ext cx="655195" cy="220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7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11" name="직선 연결선 10"/>
            <p:cNvCxnSpPr/>
            <p:nvPr/>
          </p:nvCxnSpPr>
          <p:spPr>
            <a:xfrm>
              <a:off x="576260" y="2804257"/>
              <a:ext cx="5010104" cy="544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pic>
          <p:nvPicPr>
            <p:cNvPr id="12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908516" y="2165119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3695013" y="2488468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www.hanastar.net.id/data/routerA.g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78"/>
            <a:stretch/>
          </p:blipFill>
          <p:spPr bwMode="auto">
            <a:xfrm>
              <a:off x="2029282" y="2488724"/>
              <a:ext cx="430957" cy="29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 flipV="1">
              <a:off x="2211358" y="2766573"/>
              <a:ext cx="0" cy="3116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2338303" y="2351210"/>
              <a:ext cx="610616" cy="166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7" name="직선 화살표 연결선 16"/>
            <p:cNvCxnSpPr>
              <a:stCxn id="13" idx="1"/>
              <a:endCxn id="14" idx="3"/>
            </p:cNvCxnSpPr>
            <p:nvPr/>
          </p:nvCxnSpPr>
          <p:spPr>
            <a:xfrm flipH="1">
              <a:off x="2422258" y="2637601"/>
              <a:ext cx="1310737" cy="25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>
            <a:xfrm flipH="1" flipV="1">
              <a:off x="3300007" y="2333314"/>
              <a:ext cx="493718" cy="205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9" name="직선 화살표 연결선 18"/>
            <p:cNvCxnSpPr>
              <a:endCxn id="13" idx="2"/>
            </p:cNvCxnSpPr>
            <p:nvPr/>
          </p:nvCxnSpPr>
          <p:spPr>
            <a:xfrm flipH="1" flipV="1">
              <a:off x="3910492" y="2786735"/>
              <a:ext cx="0" cy="29508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" name="직선 화살표 연결선 19"/>
            <p:cNvCxnSpPr>
              <a:stCxn id="12" idx="0"/>
            </p:cNvCxnSpPr>
            <p:nvPr/>
          </p:nvCxnSpPr>
          <p:spPr>
            <a:xfrm flipV="1">
              <a:off x="3123995" y="1911152"/>
              <a:ext cx="7845" cy="25396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4145832" y="2171711"/>
              <a:ext cx="566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53456" y="4227102"/>
              <a:ext cx="5045051" cy="89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3717433" y="4801489"/>
              <a:ext cx="390319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47982" y="5587361"/>
              <a:ext cx="4958060" cy="583957"/>
              <a:chOff x="588727" y="6055566"/>
              <a:chExt cx="5651936" cy="772346"/>
            </a:xfrm>
          </p:grpSpPr>
          <p:pic>
            <p:nvPicPr>
              <p:cNvPr id="92" name="Picture 2" descr="http://www.jennyhouse.info/skyline/foreign/usa/6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210"/>
              <a:stretch/>
            </p:blipFill>
            <p:spPr bwMode="auto">
              <a:xfrm>
                <a:off x="588727" y="6055566"/>
                <a:ext cx="5651936" cy="772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타원 92"/>
              <p:cNvSpPr/>
              <p:nvPr/>
            </p:nvSpPr>
            <p:spPr>
              <a:xfrm>
                <a:off x="904875" y="62357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1674132" y="657682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624813" y="638814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4003662" y="648974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5459458" y="6357573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889025" y="6584085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4475370" y="6359116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780168" y="6344602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3677089" y="670020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3452119" y="6373630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3023950" y="6199459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2944122" y="6671171"/>
                <a:ext cx="108000" cy="108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 flipV="1">
              <a:off x="1662795" y="5546336"/>
              <a:ext cx="133638" cy="411052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2723967" y="5529297"/>
              <a:ext cx="486746" cy="271517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917183" y="5513449"/>
              <a:ext cx="107252" cy="340155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664165" y="3731923"/>
              <a:ext cx="1563177" cy="1806115"/>
              <a:chOff x="655619" y="3731923"/>
              <a:chExt cx="1563177" cy="1806115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655619" y="4566731"/>
                <a:ext cx="1399671" cy="923131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1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77799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1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930" y="4704945"/>
                <a:ext cx="166510" cy="153673"/>
              </a:xfrm>
              <a:prstGeom prst="rect">
                <a:avLst/>
              </a:prstGeom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1069612" y="5352639"/>
                <a:ext cx="935878" cy="185399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700" b="1" kern="0" dirty="0">
                    <a:solidFill>
                      <a:prstClr val="white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Edge device</a:t>
                </a:r>
                <a:endParaRPr lang="ko-KR" altLang="en-US" sz="700" b="1" kern="0" dirty="0">
                  <a:solidFill>
                    <a:prstClr val="white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60709" y="4655873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1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09078" y="4655549"/>
                <a:ext cx="304730" cy="239272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100" kern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5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259" y="4675645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4" descr="http://icons.iconarchive.com/icons/marcus-roberto/google-play/256/YouTube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766" y="4687122"/>
                <a:ext cx="188941" cy="17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9" descr="etc1_1.jp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14" y="4975763"/>
                <a:ext cx="239621" cy="307234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645" y="4964593"/>
                <a:ext cx="298673" cy="329251"/>
              </a:xfrm>
              <a:prstGeom prst="rect">
                <a:avLst/>
              </a:prstGeom>
            </p:spPr>
          </p:pic>
          <p:pic>
            <p:nvPicPr>
              <p:cNvPr id="89" name="Picture 2" descr="http://www.androidtapp.com/wp-content/uploads/2010/12/Who-the-Hell-Says-You-Cant-Get-Content-on-Google-TV-Heres-Secret-Sauce-How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5" y="4943351"/>
                <a:ext cx="564370" cy="34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9078" y="3761790"/>
                <a:ext cx="166510" cy="153673"/>
              </a:xfrm>
              <a:prstGeom prst="rect">
                <a:avLst/>
              </a:prstGeom>
            </p:spPr>
          </p:pic>
          <p:pic>
            <p:nvPicPr>
              <p:cNvPr id="91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1246" y="3731923"/>
                <a:ext cx="287550" cy="21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모서리가 둥근 직사각형 29"/>
            <p:cNvSpPr/>
            <p:nvPr/>
          </p:nvSpPr>
          <p:spPr>
            <a:xfrm>
              <a:off x="3248445" y="3192171"/>
              <a:ext cx="1400727" cy="83520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latinLnBrk="0">
                <a:defRPr/>
              </a:pPr>
              <a:endParaRPr lang="en-US" altLang="ko-KR" sz="1200" b="1" ker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12925" y="3072386"/>
              <a:ext cx="1138259" cy="247545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latinLnBrk="0"/>
              <a:r>
                <a:rPr lang="en-US" altLang="ko-KR" sz="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Edge Cloud</a:t>
              </a:r>
              <a:endParaRPr lang="ko-KR" altLang="en-US" sz="100" b="1" kern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/>
            <a:srcRect l="9449" r="23553" b="29549"/>
            <a:stretch/>
          </p:blipFill>
          <p:spPr>
            <a:xfrm rot="747816">
              <a:off x="3352574" y="3386429"/>
              <a:ext cx="184072" cy="26394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476770" y="3373582"/>
              <a:ext cx="565913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 CPU</a:t>
              </a:r>
              <a:endParaRPr lang="ko-KR" altLang="en-US" sz="7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929612" y="3360063"/>
              <a:ext cx="756847" cy="283715"/>
              <a:chOff x="4168899" y="3370926"/>
              <a:chExt cx="756847" cy="283715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8899" y="3370926"/>
                <a:ext cx="190090" cy="283715"/>
              </a:xfrm>
              <a:prstGeom prst="rect">
                <a:avLst/>
              </a:prstGeom>
            </p:spPr>
          </p:pic>
          <p:sp>
            <p:nvSpPr>
              <p:cNvPr id="78" name="TextBox 77"/>
              <p:cNvSpPr txBox="1"/>
              <p:nvPr/>
            </p:nvSpPr>
            <p:spPr>
              <a:xfrm>
                <a:off x="4270551" y="3378573"/>
                <a:ext cx="655195" cy="220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Storage</a:t>
                </a:r>
                <a:endParaRPr lang="ko-KR" altLang="en-US" sz="7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pic>
          <p:nvPicPr>
            <p:cNvPr id="35" name="Content Placeholder 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0048" b="75199" l="25948" r="76185">
                          <a14:foregroundMark x1="50948" y1="33863" x2="50948" y2="33863"/>
                          <a14:foregroundMark x1="36967" y1="65978" x2="36967" y2="65978"/>
                        </a14:backgroundRemoval>
                      </a14:imgEffect>
                    </a14:imgLayer>
                  </a14:imgProps>
                </a:ext>
              </a:extLst>
            </a:blip>
            <a:srcRect l="25847" t="30030" r="24771" b="25316"/>
            <a:stretch/>
          </p:blipFill>
          <p:spPr>
            <a:xfrm>
              <a:off x="2430223" y="1217885"/>
              <a:ext cx="1396717" cy="740037"/>
            </a:xfrm>
            <a:prstGeom prst="rect">
              <a:avLst/>
            </a:prstGeom>
          </p:spPr>
        </p:pic>
        <p:sp>
          <p:nvSpPr>
            <p:cNvPr id="36" name="직사각형 51"/>
            <p:cNvSpPr/>
            <p:nvPr/>
          </p:nvSpPr>
          <p:spPr>
            <a:xfrm>
              <a:off x="2559796" y="1490851"/>
              <a:ext cx="1252588" cy="279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Central Cloud</a:t>
              </a:r>
              <a:endParaRPr lang="ko-KR" altLang="en-US" sz="105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253686" y="3789566"/>
              <a:ext cx="1777578" cy="1748472"/>
              <a:chOff x="6945331" y="3789566"/>
              <a:chExt cx="1777578" cy="1748472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6945331" y="3792114"/>
                <a:ext cx="1426416" cy="1745924"/>
                <a:chOff x="655619" y="3792114"/>
                <a:chExt cx="1426416" cy="1745924"/>
              </a:xfrm>
            </p:grpSpPr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930" y="4704945"/>
                  <a:ext cx="166510" cy="153673"/>
                </a:xfrm>
                <a:prstGeom prst="rect">
                  <a:avLst/>
                </a:prstGeom>
              </p:spPr>
            </p:pic>
            <p:sp>
              <p:nvSpPr>
                <p:cNvPr id="69" name="직사각형 68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700" b="1" kern="0" dirty="0">
                      <a:solidFill>
                        <a:prstClr val="white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lang="ko-KR" altLang="en-US" sz="700" b="1" kern="0" dirty="0">
                    <a:solidFill>
                      <a:prstClr val="white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72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8603" y="4687122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9" descr="etc1_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10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75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4" descr="http://icons.iconarchive.com/icons/marcus-roberto/google-play/256/YouTub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3094" y="3792114"/>
                  <a:ext cx="188941" cy="17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4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9571" y="4675645"/>
                <a:ext cx="218881" cy="17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http://findicons.com/files/icons/1700/2d/512/game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4028" y="3789566"/>
                <a:ext cx="218881" cy="17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418711" y="3749288"/>
              <a:ext cx="3148903" cy="1788750"/>
              <a:chOff x="2418711" y="3749288"/>
              <a:chExt cx="3148903" cy="178875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7943" y="4566731"/>
                <a:ext cx="1399671" cy="971307"/>
                <a:chOff x="655619" y="4566731"/>
                <a:chExt cx="1399671" cy="971307"/>
              </a:xfrm>
            </p:grpSpPr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655619" y="4566731"/>
                  <a:ext cx="1399671" cy="923131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77799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069612" y="5352639"/>
                  <a:ext cx="935878" cy="185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700" b="1" kern="0" dirty="0">
                      <a:solidFill>
                        <a:prstClr val="white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Edge device</a:t>
                  </a:r>
                  <a:endParaRPr lang="ko-KR" altLang="en-US" sz="700" b="1" kern="0" dirty="0">
                    <a:solidFill>
                      <a:prstClr val="white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60709" y="4655873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609078" y="4655549"/>
                  <a:ext cx="304730" cy="23927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100" kern="0">
                    <a:solidFill>
                      <a:prstClr val="black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60" name="Picture 9" descr="etc1_1.jp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10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914" y="4975763"/>
                  <a:ext cx="239621" cy="307234"/>
                </a:xfrm>
                <a:prstGeom prst="rect">
                  <a:avLst/>
                </a:prstGeom>
              </p:spPr>
            </p:pic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645" y="4964593"/>
                  <a:ext cx="298673" cy="329251"/>
                </a:xfrm>
                <a:prstGeom prst="rect">
                  <a:avLst/>
                </a:prstGeom>
              </p:spPr>
            </p:pic>
            <p:pic>
              <p:nvPicPr>
                <p:cNvPr id="62" name="Picture 2" descr="http://www.androidtapp.com/wp-content/uploads/2010/12/Who-the-Hell-Says-You-Cant-Get-Content-on-Google-TV-Heres-Secret-Sauce-How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7115" y="4943351"/>
                  <a:ext cx="564370" cy="340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0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046" y="4711667"/>
                <a:ext cx="190020" cy="1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4" descr="weather-icon.jpg (1280×1024)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7261" y="4667473"/>
                <a:ext cx="287550" cy="21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5867" y="4702756"/>
                <a:ext cx="187075" cy="15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6" descr="http://a2.mzstatic.com/us/r30/Purple1/v4/99/cf/72/99cf7298-1062-14a8-601d-5855ce86023b/icon320x320.jpe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8711" y="3749288"/>
                <a:ext cx="190020" cy="1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2" descr="http://catcatcat.d-lan.dp.ua/wp-content/uploads/2013/02/news-icon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943" y="3788573"/>
                <a:ext cx="187075" cy="15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938910" y="4012657"/>
              <a:ext cx="4334857" cy="662988"/>
              <a:chOff x="938910" y="4294675"/>
              <a:chExt cx="4334857" cy="662988"/>
            </a:xfrm>
          </p:grpSpPr>
          <p:cxnSp>
            <p:nvCxnSpPr>
              <p:cNvPr id="40" name="직선 화살표 연결선 39"/>
              <p:cNvCxnSpPr>
                <a:stCxn id="80" idx="0"/>
              </p:cNvCxnSpPr>
              <p:nvPr/>
            </p:nvCxnSpPr>
            <p:spPr>
              <a:xfrm flipV="1">
                <a:off x="938910" y="4303701"/>
                <a:ext cx="768655" cy="6341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stCxn id="83" idx="0"/>
              </p:cNvCxnSpPr>
              <p:nvPr/>
            </p:nvCxnSpPr>
            <p:spPr>
              <a:xfrm flipV="1">
                <a:off x="1313075" y="4294975"/>
                <a:ext cx="914267" cy="64291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>
                <a:stCxn id="84" idx="0"/>
              </p:cNvCxnSpPr>
              <p:nvPr/>
            </p:nvCxnSpPr>
            <p:spPr>
              <a:xfrm flipV="1">
                <a:off x="1769989" y="4330941"/>
                <a:ext cx="1677485" cy="606626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 flipV="1">
                <a:off x="1791233" y="4318782"/>
                <a:ext cx="977227" cy="61911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64" idx="0"/>
              </p:cNvCxnSpPr>
              <p:nvPr/>
            </p:nvCxnSpPr>
            <p:spPr>
              <a:xfrm flipV="1">
                <a:off x="3347367" y="4294675"/>
                <a:ext cx="813134" cy="66298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56" idx="0"/>
              </p:cNvCxnSpPr>
              <p:nvPr/>
            </p:nvCxnSpPr>
            <p:spPr>
              <a:xfrm flipH="1" flipV="1">
                <a:off x="2645269" y="4306798"/>
                <a:ext cx="1797419" cy="63109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58" idx="0"/>
              </p:cNvCxnSpPr>
              <p:nvPr/>
            </p:nvCxnSpPr>
            <p:spPr>
              <a:xfrm flipH="1" flipV="1">
                <a:off x="2227342" y="4294976"/>
                <a:ext cx="2598056" cy="642915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59" idx="0"/>
              </p:cNvCxnSpPr>
              <p:nvPr/>
            </p:nvCxnSpPr>
            <p:spPr>
              <a:xfrm flipH="1" flipV="1">
                <a:off x="4145832" y="4321212"/>
                <a:ext cx="1127935" cy="61635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70" idx="0"/>
              </p:cNvCxnSpPr>
              <p:nvPr/>
            </p:nvCxnSpPr>
            <p:spPr>
              <a:xfrm flipV="1">
                <a:off x="2911141" y="4321623"/>
                <a:ext cx="687376" cy="616268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Rectangle 4"/>
          <p:cNvSpPr/>
          <p:nvPr/>
        </p:nvSpPr>
        <p:spPr>
          <a:xfrm>
            <a:off x="8177138" y="6250374"/>
            <a:ext cx="1986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Wingdings"/>
              </a:rPr>
              <a:t>Three-tier </a:t>
            </a:r>
            <a:r>
              <a:rPr lang="en-US" sz="1400" dirty="0">
                <a:sym typeface="Wingdings"/>
              </a:rPr>
              <a:t>architecture</a:t>
            </a:r>
            <a:endParaRPr lang="en-US" sz="1400" dirty="0"/>
          </a:p>
        </p:txBody>
      </p:sp>
      <p:sp>
        <p:nvSpPr>
          <p:cNvPr id="108" name="직사각형 107"/>
          <p:cNvSpPr/>
          <p:nvPr/>
        </p:nvSpPr>
        <p:spPr>
          <a:xfrm>
            <a:off x="6721681" y="3102222"/>
            <a:ext cx="9220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1050" b="1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Edge Cloud</a:t>
            </a:r>
            <a:endParaRPr lang="ko-KR" altLang="en-US" sz="1050" b="1" kern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481488" y="2792678"/>
            <a:ext cx="1177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Wide Area Network (WAN)</a:t>
            </a:r>
            <a:endParaRPr lang="ko-KR" altLang="en-US" sz="600" b="1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1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Edge</a:t>
            </a:r>
            <a:r>
              <a:rPr lang="ko-KR" altLang="en-US" dirty="0" smtClean="0"/>
              <a:t> </a:t>
            </a:r>
            <a:r>
              <a:rPr lang="en-US" altLang="ko-KR" dirty="0" smtClean="0"/>
              <a:t>Network Reference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6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 smtClean="0"/>
              <a:t>1. </a:t>
            </a:r>
            <a:r>
              <a:rPr lang="en-US" altLang="ko-KR" sz="2000" b="1" dirty="0"/>
              <a:t>Open Edge Computing (Cloudlet): </a:t>
            </a:r>
            <a:r>
              <a:rPr lang="en-US" altLang="ko-KR" sz="2000" b="1" dirty="0">
                <a:hlinkClick r:id="rId2"/>
              </a:rPr>
              <a:t>http://elijah.cs.cmu.edu</a:t>
            </a:r>
            <a:r>
              <a:rPr lang="en-US" altLang="ko-KR" sz="2000" b="1" dirty="0" smtClean="0">
                <a:hlinkClick r:id="rId2"/>
              </a:rPr>
              <a:t>/</a:t>
            </a:r>
            <a:r>
              <a:rPr lang="en-US" altLang="ko-KR" sz="2000" b="1" dirty="0" smtClean="0"/>
              <a:t> </a:t>
            </a:r>
            <a:endParaRPr lang="ko-KR" altLang="en-US" sz="2000" dirty="0"/>
          </a:p>
          <a:p>
            <a:r>
              <a:rPr lang="en-US" altLang="ko-KR" sz="2000" dirty="0" smtClean="0"/>
              <a:t>Led by CMU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supported by Intel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IBM, Google, AT&amp;T, Huawei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Vodafone, etc.</a:t>
            </a:r>
          </a:p>
          <a:p>
            <a:r>
              <a:rPr lang="en-US" altLang="ko-KR" sz="2000" dirty="0" smtClean="0"/>
              <a:t>Focusing on software system (API) standard and code offloading</a:t>
            </a:r>
          </a:p>
          <a:p>
            <a:pPr marL="0" indent="0">
              <a:buNone/>
            </a:pPr>
            <a:r>
              <a:rPr lang="en-US" altLang="ko-KR" sz="2000" b="1" dirty="0" smtClean="0"/>
              <a:t>2. </a:t>
            </a:r>
            <a:r>
              <a:rPr lang="en-US" altLang="ko-KR" sz="2000" b="1" dirty="0"/>
              <a:t>Fog </a:t>
            </a:r>
            <a:r>
              <a:rPr lang="en-US" altLang="ko-KR" sz="2000" b="1" dirty="0" smtClean="0"/>
              <a:t>computing: </a:t>
            </a:r>
            <a:r>
              <a:rPr lang="en-US" altLang="ko-KR" sz="2000" b="1" dirty="0">
                <a:hlinkClick r:id="rId3"/>
              </a:rPr>
              <a:t>http://fognetworks.org</a:t>
            </a:r>
            <a:r>
              <a:rPr lang="en-US" altLang="ko-KR" sz="2000" b="1" dirty="0" smtClean="0">
                <a:hlinkClick r:id="rId3"/>
              </a:rPr>
              <a:t>/</a:t>
            </a:r>
            <a:r>
              <a:rPr lang="en-US" altLang="ko-KR" sz="2000" b="1" dirty="0"/>
              <a:t> &amp; </a:t>
            </a:r>
            <a:r>
              <a:rPr lang="en-US" altLang="ko-KR" sz="2000" b="1" dirty="0">
                <a:hlinkClick r:id="rId4"/>
              </a:rPr>
              <a:t>http://www.openfogconsortium.org</a:t>
            </a:r>
            <a:r>
              <a:rPr lang="en-US" altLang="ko-KR" sz="2000" b="1" dirty="0" smtClean="0">
                <a:hlinkClick r:id="rId4"/>
              </a:rPr>
              <a:t>/</a:t>
            </a:r>
            <a:r>
              <a:rPr lang="en-US" altLang="ko-KR" sz="2000" b="1" dirty="0" smtClean="0"/>
              <a:t> </a:t>
            </a:r>
            <a:endParaRPr lang="ko-KR" altLang="en-US" sz="2000" dirty="0"/>
          </a:p>
          <a:p>
            <a:r>
              <a:rPr lang="en-US" altLang="ko-KR" sz="2000" dirty="0" smtClean="0"/>
              <a:t>Leaded by Cisco &amp; Princeton, supported by Intel, Microsoft</a:t>
            </a:r>
          </a:p>
          <a:p>
            <a:r>
              <a:rPr lang="en-US" altLang="ko-KR" sz="2000" dirty="0" smtClean="0"/>
              <a:t>Focusing on processing large IoT data at the edge in soft real-time</a:t>
            </a:r>
          </a:p>
          <a:p>
            <a:pPr marL="0" indent="0">
              <a:buNone/>
            </a:pPr>
            <a:r>
              <a:rPr lang="en-US" altLang="ko-KR" sz="2000" b="1" dirty="0" smtClean="0"/>
              <a:t>3. </a:t>
            </a:r>
            <a:r>
              <a:rPr lang="en-US" altLang="ko-KR" sz="2000" b="1" dirty="0"/>
              <a:t>Mobile Edge Computing (MEC) </a:t>
            </a:r>
            <a:r>
              <a:rPr lang="en-US" altLang="ko-KR" sz="2000" b="1" dirty="0">
                <a:hlinkClick r:id="rId5"/>
              </a:rPr>
              <a:t>http://</a:t>
            </a:r>
            <a:r>
              <a:rPr lang="en-US" altLang="ko-KR" sz="2000" b="1" dirty="0" smtClean="0">
                <a:hlinkClick r:id="rId5"/>
              </a:rPr>
              <a:t>www.etsi.org/technologies-clusters/technologies/mobile-edge-computing</a:t>
            </a:r>
            <a:r>
              <a:rPr lang="en-US" altLang="ko-KR" sz="2000" b="1" dirty="0" smtClean="0"/>
              <a:t> </a:t>
            </a:r>
            <a:endParaRPr lang="ko-KR" altLang="en-US" sz="2000" dirty="0"/>
          </a:p>
          <a:p>
            <a:r>
              <a:rPr lang="en-US" altLang="ko-KR" sz="2000" dirty="0" smtClean="0"/>
              <a:t>ETSI</a:t>
            </a:r>
            <a:r>
              <a:rPr lang="en-US" altLang="ko-KR" sz="2000" dirty="0"/>
              <a:t>, supported by </a:t>
            </a:r>
            <a:r>
              <a:rPr lang="en-US" altLang="ko-KR" sz="2000" dirty="0" smtClean="0"/>
              <a:t>Nokia, </a:t>
            </a:r>
            <a:r>
              <a:rPr lang="en-US" altLang="ko-KR" sz="2000" dirty="0"/>
              <a:t>IBM, Huawei</a:t>
            </a:r>
          </a:p>
          <a:p>
            <a:r>
              <a:rPr lang="en-US" altLang="ko-KR" sz="2000" dirty="0"/>
              <a:t>Focusing on </a:t>
            </a:r>
            <a:r>
              <a:rPr lang="en-US" altLang="ko-KR" sz="2000" dirty="0" smtClean="0"/>
              <a:t>APIs for 3</a:t>
            </a:r>
            <a:r>
              <a:rPr lang="en-US" altLang="ko-KR" sz="2000" baseline="30000" dirty="0" smtClean="0"/>
              <a:t>rd</a:t>
            </a:r>
            <a:r>
              <a:rPr lang="en-US" altLang="ko-KR" sz="2000" dirty="0" smtClean="0"/>
              <a:t> parties (application developer, content provider) and exploiting radio access network (RAN) information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528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2478</TotalTime>
  <Words>1346</Words>
  <Application>Microsoft Office PowerPoint</Application>
  <PresentationFormat>사용자 지정</PresentationFormat>
  <Paragraphs>283</Paragraphs>
  <Slides>28</Slides>
  <Notes>7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Integral</vt:lpstr>
      <vt:lpstr>Edge Computing, Fog computing, and cloudlet. what the heck are they?</vt:lpstr>
      <vt:lpstr>PowerPoint 프레젠테이션</vt:lpstr>
      <vt:lpstr>IoT</vt:lpstr>
      <vt:lpstr>Cloud Computing</vt:lpstr>
      <vt:lpstr>Trends</vt:lpstr>
      <vt:lpstr>The limitations of Cloud Computing</vt:lpstr>
      <vt:lpstr>The limitations of Cloud Computing</vt:lpstr>
      <vt:lpstr>Edge Computing</vt:lpstr>
      <vt:lpstr>Edge Network Reference Model</vt:lpstr>
      <vt:lpstr>Cloudlet (CMU)</vt:lpstr>
      <vt:lpstr>Cloudlet (CMU)</vt:lpstr>
      <vt:lpstr>Cloudlet (CMU)</vt:lpstr>
      <vt:lpstr>Cloudlet (CMU)</vt:lpstr>
      <vt:lpstr>Fog computing (Princeton)</vt:lpstr>
      <vt:lpstr>Fog computing (Princeton)</vt:lpstr>
      <vt:lpstr>Fog computing (Princeton)</vt:lpstr>
      <vt:lpstr>Mobile Edge Computing (ETSI)</vt:lpstr>
      <vt:lpstr>Mobile Edge Computing (ETSI)</vt:lpstr>
      <vt:lpstr>Mobile Edge Computing (ETSI)</vt:lpstr>
      <vt:lpstr>Common keywords</vt:lpstr>
      <vt:lpstr>Comparison</vt:lpstr>
      <vt:lpstr>Comparison</vt:lpstr>
      <vt:lpstr>Research issues</vt:lpstr>
      <vt:lpstr>Research issues</vt:lpstr>
      <vt:lpstr>Research issues</vt:lpstr>
      <vt:lpstr>Research issues</vt:lpstr>
      <vt:lpstr>References</vt:lpstr>
      <vt:lpstr>References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Sunwoo</dc:creator>
  <cp:lastModifiedBy>USER</cp:lastModifiedBy>
  <cp:revision>55</cp:revision>
  <dcterms:created xsi:type="dcterms:W3CDTF">2016-05-24T12:07:24Z</dcterms:created>
  <dcterms:modified xsi:type="dcterms:W3CDTF">2016-11-21T12:23:49Z</dcterms:modified>
</cp:coreProperties>
</file>